
<file path=[Content_Types].xml><?xml version="1.0" encoding="utf-8"?>
<Types xmlns="http://schemas.openxmlformats.org/package/2006/content-types">
  <Default Extension="xml" ContentType="application/xml"/>
  <Default Extension="mov" ContentType="video/unknown"/>
  <Default Extension="bin" ContentType="application/vnd.openxmlformats-officedocument.presentationml.printerSettings"/>
  <Default Extension="png" ContentType="image/png"/>
  <Default Extension="jpe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notesMasterIdLst>
    <p:notesMasterId r:id="rId35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7" r:id="rId20"/>
    <p:sldId id="278" r:id="rId21"/>
    <p:sldId id="279" r:id="rId22"/>
    <p:sldId id="280" r:id="rId23"/>
    <p:sldId id="281" r:id="rId24"/>
    <p:sldId id="282" r:id="rId25"/>
    <p:sldId id="283" r:id="rId26"/>
    <p:sldId id="284" r:id="rId27"/>
    <p:sldId id="285" r:id="rId28"/>
    <p:sldId id="286" r:id="rId29"/>
    <p:sldId id="287" r:id="rId30"/>
    <p:sldId id="273" r:id="rId31"/>
    <p:sldId id="274" r:id="rId32"/>
    <p:sldId id="275" r:id="rId33"/>
    <p:sldId id="276" r:id="rId34"/>
  </p:sldIdLst>
  <p:sldSz cx="9144000" cy="6858000" type="screen4x3"/>
  <p:notesSz cx="6858000" cy="9144000"/>
  <p:defaultTextStyle>
    <a:defPPr>
      <a:defRPr lang="en-US"/>
    </a:defPPr>
    <a:lvl1pPr marL="0" algn="l" defTabSz="4571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77" algn="l" defTabSz="4571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53" algn="l" defTabSz="4571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30" algn="l" defTabSz="4571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06" algn="l" defTabSz="4571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883" algn="l" defTabSz="4571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60" algn="l" defTabSz="4571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236" algn="l" defTabSz="4571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413" algn="l" defTabSz="4571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77" d="100"/>
          <a:sy n="77" d="100"/>
        </p:scale>
        <p:origin x="-112" y="-85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notesMaster" Target="notesMasters/notesMaster1.xml"/><Relationship Id="rId36" Type="http://schemas.openxmlformats.org/officeDocument/2006/relationships/printerSettings" Target="printerSettings/printerSettings1.bin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37" Type="http://schemas.openxmlformats.org/officeDocument/2006/relationships/presProps" Target="presProps.xml"/><Relationship Id="rId38" Type="http://schemas.openxmlformats.org/officeDocument/2006/relationships/viewProps" Target="viewProps.xml"/><Relationship Id="rId39" Type="http://schemas.openxmlformats.org/officeDocument/2006/relationships/theme" Target="theme/theme1.xml"/><Relationship Id="rId4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856ECE-0BA9-5D49-AAE7-89EC272B563E}" type="datetimeFigureOut">
              <a:rPr lang="en-US" smtClean="0"/>
              <a:t>24/09/14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1F3BC1-4A79-6E41-9065-64A1CD8C02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6197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1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77" algn="l" defTabSz="4571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53" algn="l" defTabSz="4571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30" algn="l" defTabSz="4571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06" algn="l" defTabSz="4571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883" algn="l" defTabSz="4571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60" algn="l" defTabSz="4571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36" algn="l" defTabSz="4571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13" algn="l" defTabSz="4571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 smtClean="0"/>
              <a:t>- Been</a:t>
            </a:r>
            <a:r>
              <a:rPr lang="en-US" baseline="0" dirty="0" smtClean="0"/>
              <a:t> doing node.js since some time and C longer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63FA45-D769-5744-9301-0DBC7BF6F468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3515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Founders were users and </a:t>
            </a:r>
            <a:r>
              <a:rPr lang="en-US" dirty="0" err="1" smtClean="0"/>
              <a:t>contributers</a:t>
            </a:r>
            <a:r>
              <a:rPr lang="en-US" dirty="0" smtClean="0"/>
              <a:t> to </a:t>
            </a:r>
            <a:r>
              <a:rPr lang="en-US" dirty="0" err="1" smtClean="0"/>
              <a:t>memcached</a:t>
            </a:r>
            <a:endParaRPr lang="en-US" dirty="0" smtClean="0"/>
          </a:p>
          <a:p>
            <a:pPr marL="171450" indent="-171450">
              <a:buFontTx/>
              <a:buChar char="-"/>
            </a:pPr>
            <a:r>
              <a:rPr lang="en-US" dirty="0" smtClean="0"/>
              <a:t>They build </a:t>
            </a:r>
            <a:r>
              <a:rPr lang="en-US" dirty="0" err="1" smtClean="0"/>
              <a:t>membase</a:t>
            </a:r>
            <a:r>
              <a:rPr lang="en-US" dirty="0" smtClean="0"/>
              <a:t> -&gt; make </a:t>
            </a:r>
            <a:r>
              <a:rPr lang="en-US" dirty="0" err="1" smtClean="0"/>
              <a:t>memcache</a:t>
            </a:r>
            <a:r>
              <a:rPr lang="en-US" baseline="0" dirty="0" smtClean="0"/>
              <a:t> persistent and useable as a Database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Merge with </a:t>
            </a:r>
            <a:r>
              <a:rPr lang="en-US" baseline="0" dirty="0" err="1" smtClean="0"/>
              <a:t>Couchone</a:t>
            </a:r>
            <a:r>
              <a:rPr lang="en-US" baseline="0" dirty="0" smtClean="0"/>
              <a:t> to build Couchbase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B85BB-501C-7142-A06D-84AF93742012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93543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Lets see it in action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Cool nothing special except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cas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B85BB-501C-7142-A06D-84AF93742012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14664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Cool so we can create functions</a:t>
            </a:r>
            <a:r>
              <a:rPr lang="en-US" baseline="0" dirty="0" smtClean="0"/>
              <a:t> to index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B85BB-501C-7142-A06D-84AF93742012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14664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8E0DE-2AA4-1F4D-ABC2-8ACF0FB5A9BF}" type="datetimeFigureOut">
              <a:rPr lang="en-US" smtClean="0"/>
              <a:t>24/09/14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3033D-BB6B-554F-A25B-B18BBA38C7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6176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8E0DE-2AA4-1F4D-ABC2-8ACF0FB5A9BF}" type="datetimeFigureOut">
              <a:rPr lang="en-US" smtClean="0"/>
              <a:t>24/09/14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3033D-BB6B-554F-A25B-B18BBA38C7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9611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8E0DE-2AA4-1F4D-ABC2-8ACF0FB5A9BF}" type="datetimeFigureOut">
              <a:rPr lang="en-US" smtClean="0"/>
              <a:t>24/09/14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3033D-BB6B-554F-A25B-B18BBA38C7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7579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354" y="2130848"/>
            <a:ext cx="7773293" cy="1470049"/>
          </a:xfrm>
          <a:prstGeom prst="rect">
            <a:avLst/>
          </a:prstGeom>
        </p:spPr>
        <p:txBody>
          <a:bodyPr vert="horz" lIns="64291" tIns="32146" rIns="64291" bIns="32146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824" y="3886647"/>
            <a:ext cx="6400354" cy="1752451"/>
          </a:xfrm>
          <a:prstGeom prst="rect">
            <a:avLst/>
          </a:prstGeom>
        </p:spPr>
        <p:txBody>
          <a:bodyPr vert="horz" lIns="64291" tIns="32146" rIns="64291" bIns="32146"/>
          <a:lstStyle>
            <a:lvl1pPr marL="0" indent="0" algn="ctr">
              <a:buNone/>
              <a:defRPr/>
            </a:lvl1pPr>
            <a:lvl2pPr marL="321457" indent="0" algn="ctr">
              <a:buNone/>
              <a:defRPr/>
            </a:lvl2pPr>
            <a:lvl3pPr marL="642915" indent="0" algn="ctr">
              <a:buNone/>
              <a:defRPr/>
            </a:lvl3pPr>
            <a:lvl4pPr marL="964372" indent="0" algn="ctr">
              <a:buNone/>
              <a:defRPr/>
            </a:lvl4pPr>
            <a:lvl5pPr marL="1285829" indent="0" algn="ctr">
              <a:buNone/>
              <a:defRPr/>
            </a:lvl5pPr>
            <a:lvl6pPr marL="1607287" indent="0" algn="ctr">
              <a:buNone/>
              <a:defRPr/>
            </a:lvl6pPr>
            <a:lvl7pPr marL="1928744" indent="0" algn="ctr">
              <a:buNone/>
              <a:defRPr/>
            </a:lvl7pPr>
            <a:lvl8pPr marL="2250201" indent="0" algn="ctr">
              <a:buNone/>
              <a:defRPr/>
            </a:lvl8pPr>
            <a:lvl9pPr marL="2571659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8216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647" y="274588"/>
            <a:ext cx="8228707" cy="1143000"/>
          </a:xfrm>
          <a:prstGeom prst="rect">
            <a:avLst/>
          </a:prstGeom>
        </p:spPr>
        <p:txBody>
          <a:bodyPr vert="horz" lIns="64291" tIns="32146" rIns="64291" bIns="32146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647" y="1600647"/>
            <a:ext cx="8228707" cy="4525119"/>
          </a:xfrm>
          <a:prstGeom prst="rect">
            <a:avLst/>
          </a:prstGeom>
        </p:spPr>
        <p:txBody>
          <a:bodyPr vert="horz" lIns="64291" tIns="32146" rIns="64291" bIns="32146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4358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189" y="4406801"/>
            <a:ext cx="7772176" cy="1361777"/>
          </a:xfrm>
          <a:prstGeom prst="rect">
            <a:avLst/>
          </a:prstGeom>
        </p:spPr>
        <p:txBody>
          <a:bodyPr vert="horz" lIns="64291" tIns="32146" rIns="64291" bIns="32146" anchor="t"/>
          <a:lstStyle>
            <a:lvl1pPr algn="l">
              <a:defRPr sz="28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189" y="2906613"/>
            <a:ext cx="7772176" cy="1500188"/>
          </a:xfrm>
          <a:prstGeom prst="rect">
            <a:avLst/>
          </a:prstGeom>
        </p:spPr>
        <p:txBody>
          <a:bodyPr vert="horz" lIns="64291" tIns="32146" rIns="64291" bIns="32146" anchor="b"/>
          <a:lstStyle>
            <a:lvl1pPr marL="0" indent="0">
              <a:buNone/>
              <a:defRPr sz="1400"/>
            </a:lvl1pPr>
            <a:lvl2pPr marL="321457" indent="0">
              <a:buNone/>
              <a:defRPr sz="1300"/>
            </a:lvl2pPr>
            <a:lvl3pPr marL="642915" indent="0">
              <a:buNone/>
              <a:defRPr sz="1100"/>
            </a:lvl3pPr>
            <a:lvl4pPr marL="964372" indent="0">
              <a:buNone/>
              <a:defRPr sz="1000"/>
            </a:lvl4pPr>
            <a:lvl5pPr marL="1285829" indent="0">
              <a:buNone/>
              <a:defRPr sz="1000"/>
            </a:lvl5pPr>
            <a:lvl6pPr marL="1607287" indent="0">
              <a:buNone/>
              <a:defRPr sz="1000"/>
            </a:lvl6pPr>
            <a:lvl7pPr marL="1928744" indent="0">
              <a:buNone/>
              <a:defRPr sz="1000"/>
            </a:lvl7pPr>
            <a:lvl8pPr marL="2250201" indent="0">
              <a:buNone/>
              <a:defRPr sz="1000"/>
            </a:lvl8pPr>
            <a:lvl9pPr marL="2571659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89070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647" y="274588"/>
            <a:ext cx="8228707" cy="1143000"/>
          </a:xfrm>
          <a:prstGeom prst="rect">
            <a:avLst/>
          </a:prstGeom>
        </p:spPr>
        <p:txBody>
          <a:bodyPr vert="horz" lIns="64291" tIns="32146" rIns="64291" bIns="32146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647" y="1600647"/>
            <a:ext cx="4060775" cy="4525119"/>
          </a:xfrm>
          <a:prstGeom prst="rect">
            <a:avLst/>
          </a:prstGeom>
        </p:spPr>
        <p:txBody>
          <a:bodyPr vert="horz" lIns="64291" tIns="32146" rIns="64291" bIns="32146"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5579" y="1600647"/>
            <a:ext cx="4060775" cy="4525119"/>
          </a:xfrm>
          <a:prstGeom prst="rect">
            <a:avLst/>
          </a:prstGeom>
        </p:spPr>
        <p:txBody>
          <a:bodyPr vert="horz" lIns="64291" tIns="32146" rIns="64291" bIns="32146"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159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647" y="274588"/>
            <a:ext cx="8228707" cy="1143000"/>
          </a:xfrm>
          <a:prstGeom prst="rect">
            <a:avLst/>
          </a:prstGeom>
        </p:spPr>
        <p:txBody>
          <a:bodyPr vert="horz" lIns="64291" tIns="32146" rIns="64291" bIns="32146"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647" y="1534791"/>
            <a:ext cx="4039568" cy="639589"/>
          </a:xfrm>
          <a:prstGeom prst="rect">
            <a:avLst/>
          </a:prstGeom>
        </p:spPr>
        <p:txBody>
          <a:bodyPr vert="horz" lIns="64291" tIns="32146" rIns="64291" bIns="32146" anchor="b"/>
          <a:lstStyle>
            <a:lvl1pPr marL="0" indent="0">
              <a:buNone/>
              <a:defRPr sz="1700" b="1"/>
            </a:lvl1pPr>
            <a:lvl2pPr marL="321457" indent="0">
              <a:buNone/>
              <a:defRPr sz="1400" b="1"/>
            </a:lvl2pPr>
            <a:lvl3pPr marL="642915" indent="0">
              <a:buNone/>
              <a:defRPr sz="1300" b="1"/>
            </a:lvl3pPr>
            <a:lvl4pPr marL="964372" indent="0">
              <a:buNone/>
              <a:defRPr sz="1100" b="1"/>
            </a:lvl4pPr>
            <a:lvl5pPr marL="1285829" indent="0">
              <a:buNone/>
              <a:defRPr sz="1100" b="1"/>
            </a:lvl5pPr>
            <a:lvl6pPr marL="1607287" indent="0">
              <a:buNone/>
              <a:defRPr sz="1100" b="1"/>
            </a:lvl6pPr>
            <a:lvl7pPr marL="1928744" indent="0">
              <a:buNone/>
              <a:defRPr sz="1100" b="1"/>
            </a:lvl7pPr>
            <a:lvl8pPr marL="2250201" indent="0">
              <a:buNone/>
              <a:defRPr sz="1100" b="1"/>
            </a:lvl8pPr>
            <a:lvl9pPr marL="2571659" indent="0">
              <a:buNone/>
              <a:defRPr sz="11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647" y="2174379"/>
            <a:ext cx="4039568" cy="3951387"/>
          </a:xfrm>
          <a:prstGeom prst="rect">
            <a:avLst/>
          </a:prstGeom>
        </p:spPr>
        <p:txBody>
          <a:bodyPr vert="horz" lIns="64291" tIns="32146" rIns="64291" bIns="32146"/>
          <a:lstStyle>
            <a:lvl1pPr>
              <a:defRPr sz="1700"/>
            </a:lvl1pPr>
            <a:lvl2pPr>
              <a:defRPr sz="1400"/>
            </a:lvl2pPr>
            <a:lvl3pPr>
              <a:defRPr sz="13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4555" y="1534791"/>
            <a:ext cx="4041799" cy="639589"/>
          </a:xfrm>
          <a:prstGeom prst="rect">
            <a:avLst/>
          </a:prstGeom>
        </p:spPr>
        <p:txBody>
          <a:bodyPr vert="horz" lIns="64291" tIns="32146" rIns="64291" bIns="32146" anchor="b"/>
          <a:lstStyle>
            <a:lvl1pPr marL="0" indent="0">
              <a:buNone/>
              <a:defRPr sz="1700" b="1"/>
            </a:lvl1pPr>
            <a:lvl2pPr marL="321457" indent="0">
              <a:buNone/>
              <a:defRPr sz="1400" b="1"/>
            </a:lvl2pPr>
            <a:lvl3pPr marL="642915" indent="0">
              <a:buNone/>
              <a:defRPr sz="1300" b="1"/>
            </a:lvl3pPr>
            <a:lvl4pPr marL="964372" indent="0">
              <a:buNone/>
              <a:defRPr sz="1100" b="1"/>
            </a:lvl4pPr>
            <a:lvl5pPr marL="1285829" indent="0">
              <a:buNone/>
              <a:defRPr sz="1100" b="1"/>
            </a:lvl5pPr>
            <a:lvl6pPr marL="1607287" indent="0">
              <a:buNone/>
              <a:defRPr sz="1100" b="1"/>
            </a:lvl6pPr>
            <a:lvl7pPr marL="1928744" indent="0">
              <a:buNone/>
              <a:defRPr sz="1100" b="1"/>
            </a:lvl7pPr>
            <a:lvl8pPr marL="2250201" indent="0">
              <a:buNone/>
              <a:defRPr sz="1100" b="1"/>
            </a:lvl8pPr>
            <a:lvl9pPr marL="2571659" indent="0">
              <a:buNone/>
              <a:defRPr sz="11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4555" y="2174379"/>
            <a:ext cx="4041799" cy="3951387"/>
          </a:xfrm>
          <a:prstGeom prst="rect">
            <a:avLst/>
          </a:prstGeom>
        </p:spPr>
        <p:txBody>
          <a:bodyPr vert="horz" lIns="64291" tIns="32146" rIns="64291" bIns="32146"/>
          <a:lstStyle>
            <a:lvl1pPr>
              <a:defRPr sz="1700"/>
            </a:lvl1pPr>
            <a:lvl2pPr>
              <a:defRPr sz="1400"/>
            </a:lvl2pPr>
            <a:lvl3pPr>
              <a:defRPr sz="13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0164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647" y="274588"/>
            <a:ext cx="8228707" cy="1143000"/>
          </a:xfrm>
          <a:prstGeom prst="rect">
            <a:avLst/>
          </a:prstGeom>
        </p:spPr>
        <p:txBody>
          <a:bodyPr vert="horz" lIns="64291" tIns="32146" rIns="64291" bIns="32146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94198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308334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647" y="273473"/>
            <a:ext cx="3008189" cy="1161975"/>
          </a:xfrm>
          <a:prstGeom prst="rect">
            <a:avLst/>
          </a:prstGeom>
        </p:spPr>
        <p:txBody>
          <a:bodyPr vert="horz" lIns="64291" tIns="32146" rIns="64291" bIns="32146" anchor="b"/>
          <a:lstStyle>
            <a:lvl1pPr algn="l">
              <a:defRPr sz="14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224" y="273472"/>
            <a:ext cx="5111130" cy="5852294"/>
          </a:xfrm>
          <a:prstGeom prst="rect">
            <a:avLst/>
          </a:prstGeom>
        </p:spPr>
        <p:txBody>
          <a:bodyPr vert="horz" lIns="64291" tIns="32146" rIns="64291" bIns="32146"/>
          <a:lstStyle>
            <a:lvl1pPr>
              <a:defRPr sz="2200"/>
            </a:lvl1pPr>
            <a:lvl2pPr>
              <a:defRPr sz="2000"/>
            </a:lvl2pPr>
            <a:lvl3pPr>
              <a:defRPr sz="17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647" y="1435448"/>
            <a:ext cx="3008189" cy="4690318"/>
          </a:xfrm>
          <a:prstGeom prst="rect">
            <a:avLst/>
          </a:prstGeom>
        </p:spPr>
        <p:txBody>
          <a:bodyPr vert="horz" lIns="64291" tIns="32146" rIns="64291" bIns="32146"/>
          <a:lstStyle>
            <a:lvl1pPr marL="0" indent="0">
              <a:buNone/>
              <a:defRPr sz="1000"/>
            </a:lvl1pPr>
            <a:lvl2pPr marL="321457" indent="0">
              <a:buNone/>
              <a:defRPr sz="800"/>
            </a:lvl2pPr>
            <a:lvl3pPr marL="642915" indent="0">
              <a:buNone/>
              <a:defRPr sz="700"/>
            </a:lvl3pPr>
            <a:lvl4pPr marL="964372" indent="0">
              <a:buNone/>
              <a:defRPr sz="600"/>
            </a:lvl4pPr>
            <a:lvl5pPr marL="1285829" indent="0">
              <a:buNone/>
              <a:defRPr sz="600"/>
            </a:lvl5pPr>
            <a:lvl6pPr marL="1607287" indent="0">
              <a:buNone/>
              <a:defRPr sz="600"/>
            </a:lvl6pPr>
            <a:lvl7pPr marL="1928744" indent="0">
              <a:buNone/>
              <a:defRPr sz="600"/>
            </a:lvl7pPr>
            <a:lvl8pPr marL="2250201" indent="0">
              <a:buNone/>
              <a:defRPr sz="600"/>
            </a:lvl8pPr>
            <a:lvl9pPr marL="2571659" indent="0">
              <a:buNone/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58178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8E0DE-2AA4-1F4D-ABC2-8ACF0FB5A9BF}" type="datetimeFigureOut">
              <a:rPr lang="en-US" smtClean="0"/>
              <a:t>24/09/14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3033D-BB6B-554F-A25B-B18BBA38C7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6967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635" y="4800824"/>
            <a:ext cx="5486177" cy="567035"/>
          </a:xfrm>
          <a:prstGeom prst="rect">
            <a:avLst/>
          </a:prstGeom>
        </p:spPr>
        <p:txBody>
          <a:bodyPr vert="horz" lIns="64291" tIns="32146" rIns="64291" bIns="32146" anchor="b"/>
          <a:lstStyle>
            <a:lvl1pPr algn="l">
              <a:defRPr sz="14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635" y="612800"/>
            <a:ext cx="5486177" cy="4114354"/>
          </a:xfrm>
          <a:prstGeom prst="rect">
            <a:avLst/>
          </a:prstGeom>
        </p:spPr>
        <p:txBody>
          <a:bodyPr vert="horz" lIns="64291" tIns="32146" rIns="64291" bIns="32146"/>
          <a:lstStyle>
            <a:lvl1pPr marL="0" indent="0">
              <a:buNone/>
              <a:defRPr sz="2200"/>
            </a:lvl1pPr>
            <a:lvl2pPr marL="321457" indent="0">
              <a:buNone/>
              <a:defRPr sz="2000"/>
            </a:lvl2pPr>
            <a:lvl3pPr marL="642915" indent="0">
              <a:buNone/>
              <a:defRPr sz="1700"/>
            </a:lvl3pPr>
            <a:lvl4pPr marL="964372" indent="0">
              <a:buNone/>
              <a:defRPr sz="1400"/>
            </a:lvl4pPr>
            <a:lvl5pPr marL="1285829" indent="0">
              <a:buNone/>
              <a:defRPr sz="1400"/>
            </a:lvl5pPr>
            <a:lvl6pPr marL="1607287" indent="0">
              <a:buNone/>
              <a:defRPr sz="1400"/>
            </a:lvl6pPr>
            <a:lvl7pPr marL="1928744" indent="0">
              <a:buNone/>
              <a:defRPr sz="1400"/>
            </a:lvl7pPr>
            <a:lvl8pPr marL="2250201" indent="0">
              <a:buNone/>
              <a:defRPr sz="1400"/>
            </a:lvl8pPr>
            <a:lvl9pPr marL="2571659" indent="0">
              <a:buNone/>
              <a:defRPr sz="14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635" y="5367859"/>
            <a:ext cx="5486177" cy="804788"/>
          </a:xfrm>
          <a:prstGeom prst="rect">
            <a:avLst/>
          </a:prstGeom>
        </p:spPr>
        <p:txBody>
          <a:bodyPr vert="horz" lIns="64291" tIns="32146" rIns="64291" bIns="32146"/>
          <a:lstStyle>
            <a:lvl1pPr marL="0" indent="0">
              <a:buNone/>
              <a:defRPr sz="1000"/>
            </a:lvl1pPr>
            <a:lvl2pPr marL="321457" indent="0">
              <a:buNone/>
              <a:defRPr sz="800"/>
            </a:lvl2pPr>
            <a:lvl3pPr marL="642915" indent="0">
              <a:buNone/>
              <a:defRPr sz="700"/>
            </a:lvl3pPr>
            <a:lvl4pPr marL="964372" indent="0">
              <a:buNone/>
              <a:defRPr sz="600"/>
            </a:lvl4pPr>
            <a:lvl5pPr marL="1285829" indent="0">
              <a:buNone/>
              <a:defRPr sz="600"/>
            </a:lvl5pPr>
            <a:lvl6pPr marL="1607287" indent="0">
              <a:buNone/>
              <a:defRPr sz="600"/>
            </a:lvl6pPr>
            <a:lvl7pPr marL="1928744" indent="0">
              <a:buNone/>
              <a:defRPr sz="600"/>
            </a:lvl7pPr>
            <a:lvl8pPr marL="2250201" indent="0">
              <a:buNone/>
              <a:defRPr sz="600"/>
            </a:lvl8pPr>
            <a:lvl9pPr marL="2571659" indent="0">
              <a:buNone/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9225735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647" y="274588"/>
            <a:ext cx="8228707" cy="1143000"/>
          </a:xfrm>
          <a:prstGeom prst="rect">
            <a:avLst/>
          </a:prstGeom>
        </p:spPr>
        <p:txBody>
          <a:bodyPr vert="horz" lIns="64291" tIns="32146" rIns="64291" bIns="32146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647" y="1600647"/>
            <a:ext cx="8228707" cy="4525119"/>
          </a:xfrm>
          <a:prstGeom prst="rect">
            <a:avLst/>
          </a:prstGeom>
        </p:spPr>
        <p:txBody>
          <a:bodyPr vert="eaVert" lIns="64291" tIns="32146" rIns="64291" bIns="32146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37965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177" y="274588"/>
            <a:ext cx="2057176" cy="5851178"/>
          </a:xfrm>
          <a:prstGeom prst="rect">
            <a:avLst/>
          </a:prstGeom>
        </p:spPr>
        <p:txBody>
          <a:bodyPr vert="eaVert" lIns="64291" tIns="32146" rIns="64291" bIns="32146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647" y="274588"/>
            <a:ext cx="6064374" cy="5851178"/>
          </a:xfrm>
          <a:prstGeom prst="rect">
            <a:avLst/>
          </a:prstGeom>
        </p:spPr>
        <p:txBody>
          <a:bodyPr vert="eaVert" lIns="64291" tIns="32146" rIns="64291" bIns="32146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7270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4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5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3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0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88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06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23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41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8E0DE-2AA4-1F4D-ABC2-8ACF0FB5A9BF}" type="datetimeFigureOut">
              <a:rPr lang="en-US" smtClean="0"/>
              <a:t>24/09/14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3033D-BB6B-554F-A25B-B18BBA38C7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3970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8E0DE-2AA4-1F4D-ABC2-8ACF0FB5A9BF}" type="datetimeFigureOut">
              <a:rPr lang="en-US" smtClean="0"/>
              <a:t>24/09/14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3033D-BB6B-554F-A25B-B18BBA38C7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2505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7" indent="0">
              <a:buNone/>
              <a:defRPr sz="2000" b="1"/>
            </a:lvl2pPr>
            <a:lvl3pPr marL="914353" indent="0">
              <a:buNone/>
              <a:defRPr sz="1800" b="1"/>
            </a:lvl3pPr>
            <a:lvl4pPr marL="1371530" indent="0">
              <a:buNone/>
              <a:defRPr sz="1600" b="1"/>
            </a:lvl4pPr>
            <a:lvl5pPr marL="1828706" indent="0">
              <a:buNone/>
              <a:defRPr sz="1600" b="1"/>
            </a:lvl5pPr>
            <a:lvl6pPr marL="2285883" indent="0">
              <a:buNone/>
              <a:defRPr sz="1600" b="1"/>
            </a:lvl6pPr>
            <a:lvl7pPr marL="2743060" indent="0">
              <a:buNone/>
              <a:defRPr sz="1600" b="1"/>
            </a:lvl7pPr>
            <a:lvl8pPr marL="3200236" indent="0">
              <a:buNone/>
              <a:defRPr sz="1600" b="1"/>
            </a:lvl8pPr>
            <a:lvl9pPr marL="3657413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7" indent="0">
              <a:buNone/>
              <a:defRPr sz="2000" b="1"/>
            </a:lvl2pPr>
            <a:lvl3pPr marL="914353" indent="0">
              <a:buNone/>
              <a:defRPr sz="1800" b="1"/>
            </a:lvl3pPr>
            <a:lvl4pPr marL="1371530" indent="0">
              <a:buNone/>
              <a:defRPr sz="1600" b="1"/>
            </a:lvl4pPr>
            <a:lvl5pPr marL="1828706" indent="0">
              <a:buNone/>
              <a:defRPr sz="1600" b="1"/>
            </a:lvl5pPr>
            <a:lvl6pPr marL="2285883" indent="0">
              <a:buNone/>
              <a:defRPr sz="1600" b="1"/>
            </a:lvl6pPr>
            <a:lvl7pPr marL="2743060" indent="0">
              <a:buNone/>
              <a:defRPr sz="1600" b="1"/>
            </a:lvl7pPr>
            <a:lvl8pPr marL="3200236" indent="0">
              <a:buNone/>
              <a:defRPr sz="1600" b="1"/>
            </a:lvl8pPr>
            <a:lvl9pPr marL="3657413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8E0DE-2AA4-1F4D-ABC2-8ACF0FB5A9BF}" type="datetimeFigureOut">
              <a:rPr lang="en-US" smtClean="0"/>
              <a:t>24/09/14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3033D-BB6B-554F-A25B-B18BBA38C7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7785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8E0DE-2AA4-1F4D-ABC2-8ACF0FB5A9BF}" type="datetimeFigureOut">
              <a:rPr lang="en-US" smtClean="0"/>
              <a:t>24/09/14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3033D-BB6B-554F-A25B-B18BBA38C7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17567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8E0DE-2AA4-1F4D-ABC2-8ACF0FB5A9BF}" type="datetimeFigureOut">
              <a:rPr lang="en-US" smtClean="0"/>
              <a:t>24/09/14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3033D-BB6B-554F-A25B-B18BBA38C7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30269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1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435101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77" indent="0">
              <a:buNone/>
              <a:defRPr sz="1200"/>
            </a:lvl2pPr>
            <a:lvl3pPr marL="914353" indent="0">
              <a:buNone/>
              <a:defRPr sz="1000"/>
            </a:lvl3pPr>
            <a:lvl4pPr marL="1371530" indent="0">
              <a:buNone/>
              <a:defRPr sz="900"/>
            </a:lvl4pPr>
            <a:lvl5pPr marL="1828706" indent="0">
              <a:buNone/>
              <a:defRPr sz="900"/>
            </a:lvl5pPr>
            <a:lvl6pPr marL="2285883" indent="0">
              <a:buNone/>
              <a:defRPr sz="900"/>
            </a:lvl6pPr>
            <a:lvl7pPr marL="2743060" indent="0">
              <a:buNone/>
              <a:defRPr sz="900"/>
            </a:lvl7pPr>
            <a:lvl8pPr marL="3200236" indent="0">
              <a:buNone/>
              <a:defRPr sz="900"/>
            </a:lvl8pPr>
            <a:lvl9pPr marL="3657413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8E0DE-2AA4-1F4D-ABC2-8ACF0FB5A9BF}" type="datetimeFigureOut">
              <a:rPr lang="en-US" smtClean="0"/>
              <a:t>24/09/14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3033D-BB6B-554F-A25B-B18BBA38C7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4102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77" indent="0">
              <a:buNone/>
              <a:defRPr sz="2800"/>
            </a:lvl2pPr>
            <a:lvl3pPr marL="914353" indent="0">
              <a:buNone/>
              <a:defRPr sz="2400"/>
            </a:lvl3pPr>
            <a:lvl4pPr marL="1371530" indent="0">
              <a:buNone/>
              <a:defRPr sz="2000"/>
            </a:lvl4pPr>
            <a:lvl5pPr marL="1828706" indent="0">
              <a:buNone/>
              <a:defRPr sz="2000"/>
            </a:lvl5pPr>
            <a:lvl6pPr marL="2285883" indent="0">
              <a:buNone/>
              <a:defRPr sz="2000"/>
            </a:lvl6pPr>
            <a:lvl7pPr marL="2743060" indent="0">
              <a:buNone/>
              <a:defRPr sz="2000"/>
            </a:lvl7pPr>
            <a:lvl8pPr marL="3200236" indent="0">
              <a:buNone/>
              <a:defRPr sz="2000"/>
            </a:lvl8pPr>
            <a:lvl9pPr marL="3657413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177" indent="0">
              <a:buNone/>
              <a:defRPr sz="1200"/>
            </a:lvl2pPr>
            <a:lvl3pPr marL="914353" indent="0">
              <a:buNone/>
              <a:defRPr sz="1000"/>
            </a:lvl3pPr>
            <a:lvl4pPr marL="1371530" indent="0">
              <a:buNone/>
              <a:defRPr sz="900"/>
            </a:lvl4pPr>
            <a:lvl5pPr marL="1828706" indent="0">
              <a:buNone/>
              <a:defRPr sz="900"/>
            </a:lvl5pPr>
            <a:lvl6pPr marL="2285883" indent="0">
              <a:buNone/>
              <a:defRPr sz="900"/>
            </a:lvl6pPr>
            <a:lvl7pPr marL="2743060" indent="0">
              <a:buNone/>
              <a:defRPr sz="900"/>
            </a:lvl7pPr>
            <a:lvl8pPr marL="3200236" indent="0">
              <a:buNone/>
              <a:defRPr sz="900"/>
            </a:lvl8pPr>
            <a:lvl9pPr marL="3657413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8E0DE-2AA4-1F4D-ABC2-8ACF0FB5A9BF}" type="datetimeFigureOut">
              <a:rPr lang="en-US" smtClean="0"/>
              <a:t>24/09/14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3033D-BB6B-554F-A25B-B18BBA38C7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94775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3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35" tIns="45718" rIns="91435" bIns="45718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A8E0DE-2AA4-1F4D-ABC2-8ACF0FB5A9BF}" type="datetimeFigureOut">
              <a:rPr lang="en-US" smtClean="0"/>
              <a:t>24/09/14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1" y="6356351"/>
            <a:ext cx="2895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23033D-BB6B-554F-A25B-B18BBA38C7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7251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177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82" indent="-342882" algn="l" defTabSz="457177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12" indent="-285736" algn="l" defTabSz="457177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42" indent="-228588" algn="l" defTabSz="457177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18" indent="-228588" algn="l" defTabSz="457177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95" indent="-228588" algn="l" defTabSz="457177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1" indent="-228588" algn="l" defTabSz="457177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48" indent="-228588" algn="l" defTabSz="457177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5" indent="-228588" algn="l" defTabSz="457177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1" indent="-228588" algn="l" defTabSz="457177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7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3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0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6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3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0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36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3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AutoShape 1"/>
          <p:cNvSpPr>
            <a:spLocks/>
          </p:cNvSpPr>
          <p:nvPr/>
        </p:nvSpPr>
        <p:spPr bwMode="auto">
          <a:xfrm>
            <a:off x="0" y="4339828"/>
            <a:ext cx="9152930" cy="2518172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gradFill rotWithShape="0">
            <a:gsLst>
              <a:gs pos="0">
                <a:srgbClr val="FFFFFF"/>
              </a:gs>
              <a:gs pos="100000">
                <a:srgbClr val="D0D0D4">
                  <a:alpha val="0"/>
                </a:srgbClr>
              </a:gs>
            </a:gsLst>
            <a:lin ang="540000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cap="flat" cmpd="sng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6788" tIns="26788" rIns="26788" bIns="26788" anchor="ctr"/>
          <a:lstStyle/>
          <a:p>
            <a:pPr algn="ctr" defTabSz="580409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>
                <a:srgbClr val="FFFFFF"/>
              </a:buClr>
            </a:pPr>
            <a:endParaRPr lang="en-US" sz="1300" smtClean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alibri" charset="0"/>
              <a:ea typeface="ＭＳ Ｐゴシック" charset="0"/>
              <a:cs typeface="Calibri" charset="0"/>
              <a:sym typeface="Calibri" charset="0"/>
            </a:endParaRPr>
          </a:p>
        </p:txBody>
      </p:sp>
      <p:sp>
        <p:nvSpPr>
          <p:cNvPr id="1026" name="AutoShape 2"/>
          <p:cNvSpPr>
            <a:spLocks/>
          </p:cNvSpPr>
          <p:nvPr/>
        </p:nvSpPr>
        <p:spPr bwMode="auto">
          <a:xfrm>
            <a:off x="1508002" y="4344293"/>
            <a:ext cx="6287616" cy="301377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8" y="6724"/>
                  <a:pt x="20638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gradFill rotWithShape="0">
            <a:gsLst>
              <a:gs pos="0">
                <a:srgbClr val="000000">
                  <a:alpha val="0"/>
                </a:srgbClr>
              </a:gs>
              <a:gs pos="100000">
                <a:srgbClr val="656565">
                  <a:alpha val="20000"/>
                </a:srgbClr>
              </a:gs>
            </a:gsLst>
            <a:path path="rect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cap="flat" cmpd="sng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defTabSz="455398" fontAlgn="base" hangingPunct="0">
              <a:spcBef>
                <a:spcPct val="0"/>
              </a:spcBef>
              <a:spcAft>
                <a:spcPct val="0"/>
              </a:spcAft>
              <a:buClr>
                <a:srgbClr val="FFFFFF"/>
              </a:buClr>
            </a:pPr>
            <a:endParaRPr lang="en-US" sz="1100" smtClean="0">
              <a:solidFill>
                <a:srgbClr val="000000"/>
              </a:solidFill>
              <a:latin typeface="Helvetica" charset="0"/>
              <a:ea typeface="ＭＳ Ｐゴシック" charset="0"/>
              <a:cs typeface="Helvetica" charset="0"/>
              <a:sym typeface="Helvetica" charset="0"/>
            </a:endParaRPr>
          </a:p>
        </p:txBody>
      </p:sp>
      <p:pic>
        <p:nvPicPr>
          <p:cNvPr id="1027" name="Picture 3" descr="couchbase_large_gradient.pn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496" y="1187649"/>
            <a:ext cx="6344543" cy="36254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19723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0796" rtl="0" fontAlgn="base" hangingPunct="0">
        <a:lnSpc>
          <a:spcPct val="90000"/>
        </a:lnSpc>
        <a:spcBef>
          <a:spcPct val="0"/>
        </a:spcBef>
        <a:spcAft>
          <a:spcPct val="0"/>
        </a:spcAft>
        <a:defRPr sz="4800">
          <a:solidFill>
            <a:srgbClr val="006D8D"/>
          </a:solidFill>
          <a:latin typeface="+mj-lt"/>
          <a:ea typeface="+mj-ea"/>
          <a:cs typeface="+mj-cs"/>
          <a:sym typeface="Calibri" charset="0"/>
        </a:defRPr>
      </a:lvl1pPr>
      <a:lvl2pPr algn="ctr" defTabSz="910796" rtl="0" fontAlgn="base" hangingPunct="0">
        <a:lnSpc>
          <a:spcPct val="90000"/>
        </a:lnSpc>
        <a:spcBef>
          <a:spcPct val="0"/>
        </a:spcBef>
        <a:spcAft>
          <a:spcPct val="0"/>
        </a:spcAft>
        <a:defRPr sz="4800">
          <a:solidFill>
            <a:srgbClr val="006D8D"/>
          </a:solidFill>
          <a:latin typeface="Calibri" charset="0"/>
          <a:ea typeface="ＭＳ Ｐゴシック" charset="0"/>
          <a:cs typeface="Calibri" charset="0"/>
          <a:sym typeface="Calibri" charset="0"/>
        </a:defRPr>
      </a:lvl2pPr>
      <a:lvl3pPr algn="ctr" defTabSz="910796" rtl="0" fontAlgn="base" hangingPunct="0">
        <a:lnSpc>
          <a:spcPct val="90000"/>
        </a:lnSpc>
        <a:spcBef>
          <a:spcPct val="0"/>
        </a:spcBef>
        <a:spcAft>
          <a:spcPct val="0"/>
        </a:spcAft>
        <a:defRPr sz="4800">
          <a:solidFill>
            <a:srgbClr val="006D8D"/>
          </a:solidFill>
          <a:latin typeface="Calibri" charset="0"/>
          <a:ea typeface="ＭＳ Ｐゴシック" charset="0"/>
          <a:cs typeface="Calibri" charset="0"/>
          <a:sym typeface="Calibri" charset="0"/>
        </a:defRPr>
      </a:lvl3pPr>
      <a:lvl4pPr algn="ctr" defTabSz="910796" rtl="0" fontAlgn="base" hangingPunct="0">
        <a:lnSpc>
          <a:spcPct val="90000"/>
        </a:lnSpc>
        <a:spcBef>
          <a:spcPct val="0"/>
        </a:spcBef>
        <a:spcAft>
          <a:spcPct val="0"/>
        </a:spcAft>
        <a:defRPr sz="4800">
          <a:solidFill>
            <a:srgbClr val="006D8D"/>
          </a:solidFill>
          <a:latin typeface="Calibri" charset="0"/>
          <a:ea typeface="ＭＳ Ｐゴシック" charset="0"/>
          <a:cs typeface="Calibri" charset="0"/>
          <a:sym typeface="Calibri" charset="0"/>
        </a:defRPr>
      </a:lvl4pPr>
      <a:lvl5pPr algn="ctr" defTabSz="910796" rtl="0" fontAlgn="base" hangingPunct="0">
        <a:lnSpc>
          <a:spcPct val="90000"/>
        </a:lnSpc>
        <a:spcBef>
          <a:spcPct val="0"/>
        </a:spcBef>
        <a:spcAft>
          <a:spcPct val="0"/>
        </a:spcAft>
        <a:defRPr sz="4800">
          <a:solidFill>
            <a:srgbClr val="006D8D"/>
          </a:solidFill>
          <a:latin typeface="Calibri" charset="0"/>
          <a:ea typeface="ＭＳ Ｐゴシック" charset="0"/>
          <a:cs typeface="Calibri" charset="0"/>
          <a:sym typeface="Calibri" charset="0"/>
        </a:defRPr>
      </a:lvl5pPr>
      <a:lvl6pPr marL="321457" algn="ctr" defTabSz="910796" rtl="0" fontAlgn="base" hangingPunct="0">
        <a:lnSpc>
          <a:spcPct val="90000"/>
        </a:lnSpc>
        <a:spcBef>
          <a:spcPct val="0"/>
        </a:spcBef>
        <a:spcAft>
          <a:spcPct val="0"/>
        </a:spcAft>
        <a:defRPr sz="4800">
          <a:solidFill>
            <a:srgbClr val="006D8D"/>
          </a:solidFill>
          <a:latin typeface="Calibri" charset="0"/>
          <a:ea typeface="ＭＳ Ｐゴシック" charset="0"/>
          <a:cs typeface="Calibri" charset="0"/>
          <a:sym typeface="Calibri" charset="0"/>
        </a:defRPr>
      </a:lvl6pPr>
      <a:lvl7pPr marL="642915" algn="ctr" defTabSz="910796" rtl="0" fontAlgn="base" hangingPunct="0">
        <a:lnSpc>
          <a:spcPct val="90000"/>
        </a:lnSpc>
        <a:spcBef>
          <a:spcPct val="0"/>
        </a:spcBef>
        <a:spcAft>
          <a:spcPct val="0"/>
        </a:spcAft>
        <a:defRPr sz="4800">
          <a:solidFill>
            <a:srgbClr val="006D8D"/>
          </a:solidFill>
          <a:latin typeface="Calibri" charset="0"/>
          <a:ea typeface="ＭＳ Ｐゴシック" charset="0"/>
          <a:cs typeface="Calibri" charset="0"/>
          <a:sym typeface="Calibri" charset="0"/>
        </a:defRPr>
      </a:lvl7pPr>
      <a:lvl8pPr marL="964372" algn="ctr" defTabSz="910796" rtl="0" fontAlgn="base" hangingPunct="0">
        <a:lnSpc>
          <a:spcPct val="90000"/>
        </a:lnSpc>
        <a:spcBef>
          <a:spcPct val="0"/>
        </a:spcBef>
        <a:spcAft>
          <a:spcPct val="0"/>
        </a:spcAft>
        <a:defRPr sz="4800">
          <a:solidFill>
            <a:srgbClr val="006D8D"/>
          </a:solidFill>
          <a:latin typeface="Calibri" charset="0"/>
          <a:ea typeface="ＭＳ Ｐゴシック" charset="0"/>
          <a:cs typeface="Calibri" charset="0"/>
          <a:sym typeface="Calibri" charset="0"/>
        </a:defRPr>
      </a:lvl8pPr>
      <a:lvl9pPr marL="1285829" algn="ctr" defTabSz="910796" rtl="0" fontAlgn="base" hangingPunct="0">
        <a:lnSpc>
          <a:spcPct val="90000"/>
        </a:lnSpc>
        <a:spcBef>
          <a:spcPct val="0"/>
        </a:spcBef>
        <a:spcAft>
          <a:spcPct val="0"/>
        </a:spcAft>
        <a:defRPr sz="4800">
          <a:solidFill>
            <a:srgbClr val="006D8D"/>
          </a:solidFill>
          <a:latin typeface="Calibri" charset="0"/>
          <a:ea typeface="ＭＳ Ｐゴシック" charset="0"/>
          <a:cs typeface="Calibri" charset="0"/>
          <a:sym typeface="Calibri" charset="0"/>
        </a:defRPr>
      </a:lvl9pPr>
    </p:titleStyle>
    <p:bodyStyle>
      <a:lvl1pPr algn="l" defTabSz="321457" rtl="0" fontAlgn="base" hangingPunct="0">
        <a:spcBef>
          <a:spcPct val="0"/>
        </a:spcBef>
        <a:spcAft>
          <a:spcPct val="0"/>
        </a:spcAft>
        <a:defRPr sz="800">
          <a:solidFill>
            <a:srgbClr val="000000"/>
          </a:solidFill>
          <a:latin typeface="+mn-lt"/>
          <a:ea typeface="+mn-ea"/>
          <a:cs typeface="+mn-cs"/>
          <a:sym typeface="Helvetica" charset="0"/>
        </a:defRPr>
      </a:lvl1pPr>
      <a:lvl2pPr marL="160729" algn="l" defTabSz="321457" rtl="0" fontAlgn="base" hangingPunct="0">
        <a:spcBef>
          <a:spcPct val="0"/>
        </a:spcBef>
        <a:spcAft>
          <a:spcPct val="0"/>
        </a:spcAft>
        <a:defRPr sz="800">
          <a:solidFill>
            <a:srgbClr val="000000"/>
          </a:solidFill>
          <a:latin typeface="+mn-lt"/>
          <a:ea typeface="Helvetica" charset="0"/>
          <a:cs typeface="+mn-cs"/>
          <a:sym typeface="Helvetica" charset="0"/>
        </a:defRPr>
      </a:lvl2pPr>
      <a:lvl3pPr marL="321457" algn="l" defTabSz="321457" rtl="0" fontAlgn="base" hangingPunct="0">
        <a:spcBef>
          <a:spcPct val="0"/>
        </a:spcBef>
        <a:spcAft>
          <a:spcPct val="0"/>
        </a:spcAft>
        <a:defRPr sz="800">
          <a:solidFill>
            <a:srgbClr val="000000"/>
          </a:solidFill>
          <a:latin typeface="+mn-lt"/>
          <a:ea typeface="Helvetica" charset="0"/>
          <a:cs typeface="+mn-cs"/>
          <a:sym typeface="Helvetica" charset="0"/>
        </a:defRPr>
      </a:lvl3pPr>
      <a:lvl4pPr marL="482186" algn="l" defTabSz="321457" rtl="0" fontAlgn="base" hangingPunct="0">
        <a:spcBef>
          <a:spcPct val="0"/>
        </a:spcBef>
        <a:spcAft>
          <a:spcPct val="0"/>
        </a:spcAft>
        <a:defRPr sz="800">
          <a:solidFill>
            <a:srgbClr val="000000"/>
          </a:solidFill>
          <a:latin typeface="+mn-lt"/>
          <a:ea typeface="Helvetica" charset="0"/>
          <a:cs typeface="+mn-cs"/>
          <a:sym typeface="Helvetica" charset="0"/>
        </a:defRPr>
      </a:lvl4pPr>
      <a:lvl5pPr marL="642915" algn="l" defTabSz="321457" rtl="0" fontAlgn="base" hangingPunct="0">
        <a:spcBef>
          <a:spcPct val="0"/>
        </a:spcBef>
        <a:spcAft>
          <a:spcPct val="0"/>
        </a:spcAft>
        <a:defRPr sz="800">
          <a:solidFill>
            <a:srgbClr val="000000"/>
          </a:solidFill>
          <a:latin typeface="+mn-lt"/>
          <a:ea typeface="Helvetica" charset="0"/>
          <a:cs typeface="+mn-cs"/>
          <a:sym typeface="Helvetica" charset="0"/>
        </a:defRPr>
      </a:lvl5pPr>
      <a:lvl6pPr marL="964372" algn="l" defTabSz="321457" rtl="0" fontAlgn="base" hangingPunct="0">
        <a:spcBef>
          <a:spcPct val="0"/>
        </a:spcBef>
        <a:spcAft>
          <a:spcPct val="0"/>
        </a:spcAft>
        <a:defRPr sz="800">
          <a:solidFill>
            <a:srgbClr val="000000"/>
          </a:solidFill>
          <a:latin typeface="+mn-lt"/>
          <a:ea typeface="Helvetica" charset="0"/>
          <a:cs typeface="+mn-cs"/>
          <a:sym typeface="Helvetica" charset="0"/>
        </a:defRPr>
      </a:lvl6pPr>
      <a:lvl7pPr marL="1285829" algn="l" defTabSz="321457" rtl="0" fontAlgn="base" hangingPunct="0">
        <a:spcBef>
          <a:spcPct val="0"/>
        </a:spcBef>
        <a:spcAft>
          <a:spcPct val="0"/>
        </a:spcAft>
        <a:defRPr sz="800">
          <a:solidFill>
            <a:srgbClr val="000000"/>
          </a:solidFill>
          <a:latin typeface="+mn-lt"/>
          <a:ea typeface="Helvetica" charset="0"/>
          <a:cs typeface="+mn-cs"/>
          <a:sym typeface="Helvetica" charset="0"/>
        </a:defRPr>
      </a:lvl7pPr>
      <a:lvl8pPr marL="1607287" algn="l" defTabSz="321457" rtl="0" fontAlgn="base" hangingPunct="0">
        <a:spcBef>
          <a:spcPct val="0"/>
        </a:spcBef>
        <a:spcAft>
          <a:spcPct val="0"/>
        </a:spcAft>
        <a:defRPr sz="800">
          <a:solidFill>
            <a:srgbClr val="000000"/>
          </a:solidFill>
          <a:latin typeface="+mn-lt"/>
          <a:ea typeface="Helvetica" charset="0"/>
          <a:cs typeface="+mn-cs"/>
          <a:sym typeface="Helvetica" charset="0"/>
        </a:defRPr>
      </a:lvl8pPr>
      <a:lvl9pPr marL="1928744" algn="l" defTabSz="321457" rtl="0" fontAlgn="base" hangingPunct="0">
        <a:spcBef>
          <a:spcPct val="0"/>
        </a:spcBef>
        <a:spcAft>
          <a:spcPct val="0"/>
        </a:spcAft>
        <a:defRPr sz="800">
          <a:solidFill>
            <a:srgbClr val="000000"/>
          </a:solidFill>
          <a:latin typeface="+mn-lt"/>
          <a:ea typeface="Helvetica" charset="0"/>
          <a:cs typeface="+mn-cs"/>
          <a:sym typeface="Helvetica" charset="0"/>
        </a:defRPr>
      </a:lvl9pPr>
    </p:bodyStyle>
    <p:otherStyle>
      <a:defPPr>
        <a:defRPr lang="en-US"/>
      </a:defPPr>
      <a:lvl1pPr marL="0" algn="l" defTabSz="32145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21457" algn="l" defTabSz="32145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42915" algn="l" defTabSz="32145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964372" algn="l" defTabSz="32145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285829" algn="l" defTabSz="32145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07287" algn="l" defTabSz="32145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28744" algn="l" defTabSz="32145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250201" algn="l" defTabSz="32145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571659" algn="l" defTabSz="32145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20.png"/><Relationship Id="rId8" Type="http://schemas.openxmlformats.org/officeDocument/2006/relationships/image" Target="../media/image14.png"/><Relationship Id="rId9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21.png"/><Relationship Id="rId5" Type="http://schemas.openxmlformats.org/officeDocument/2006/relationships/image" Target="../media/image16.png"/><Relationship Id="rId6" Type="http://schemas.openxmlformats.org/officeDocument/2006/relationships/image" Target="../media/image15.png"/><Relationship Id="rId7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7" Type="http://schemas.openxmlformats.org/officeDocument/2006/relationships/image" Target="../media/image31.png"/><Relationship Id="rId8" Type="http://schemas.openxmlformats.org/officeDocument/2006/relationships/image" Target="../media/image32.png"/><Relationship Id="rId9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29.png"/><Relationship Id="rId5" Type="http://schemas.openxmlformats.org/officeDocument/2006/relationships/image" Target="../media/image36.png"/><Relationship Id="rId6" Type="http://schemas.openxmlformats.org/officeDocument/2006/relationships/image" Target="../media/image37.png"/><Relationship Id="rId7" Type="http://schemas.openxmlformats.org/officeDocument/2006/relationships/image" Target="../media/image31.png"/><Relationship Id="rId8" Type="http://schemas.openxmlformats.org/officeDocument/2006/relationships/image" Target="../media/image32.png"/><Relationship Id="rId9" Type="http://schemas.openxmlformats.org/officeDocument/2006/relationships/image" Target="../media/image38.png"/><Relationship Id="rId10" Type="http://schemas.openxmlformats.org/officeDocument/2006/relationships/image" Target="../media/image23.png"/><Relationship Id="rId11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3.xml"/><Relationship Id="rId5" Type="http://schemas.openxmlformats.org/officeDocument/2006/relationships/image" Target="../media/image40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6.png"/><Relationship Id="rId5" Type="http://schemas.openxmlformats.org/officeDocument/2006/relationships/image" Target="../media/image42.png"/><Relationship Id="rId6" Type="http://schemas.openxmlformats.org/officeDocument/2006/relationships/image" Target="../media/image15.png"/><Relationship Id="rId7" Type="http://schemas.openxmlformats.org/officeDocument/2006/relationships/image" Target="../media/image43.png"/><Relationship Id="rId8" Type="http://schemas.openxmlformats.org/officeDocument/2006/relationships/image" Target="../media/image44.png"/><Relationship Id="rId9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openxmlformats.org/officeDocument/2006/relationships/image" Target="../media/image43.png"/><Relationship Id="rId5" Type="http://schemas.openxmlformats.org/officeDocument/2006/relationships/image" Target="../media/image17.png"/><Relationship Id="rId6" Type="http://schemas.openxmlformats.org/officeDocument/2006/relationships/image" Target="../media/image46.png"/><Relationship Id="rId7" Type="http://schemas.openxmlformats.org/officeDocument/2006/relationships/image" Target="../media/image42.png"/><Relationship Id="rId8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5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openxmlformats.org/officeDocument/2006/relationships/image" Target="../media/image43.png"/><Relationship Id="rId5" Type="http://schemas.openxmlformats.org/officeDocument/2006/relationships/image" Target="../media/image45.png"/><Relationship Id="rId6" Type="http://schemas.openxmlformats.org/officeDocument/2006/relationships/image" Target="../media/image15.png"/><Relationship Id="rId7" Type="http://schemas.openxmlformats.org/officeDocument/2006/relationships/image" Target="../media/image47.png"/><Relationship Id="rId8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openxmlformats.org/officeDocument/2006/relationships/image" Target="../media/image15.png"/><Relationship Id="rId5" Type="http://schemas.openxmlformats.org/officeDocument/2006/relationships/image" Target="../media/image43.png"/><Relationship Id="rId6" Type="http://schemas.openxmlformats.org/officeDocument/2006/relationships/image" Target="../media/image44.png"/><Relationship Id="rId7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43.png"/><Relationship Id="rId5" Type="http://schemas.openxmlformats.org/officeDocument/2006/relationships/image" Target="../media/image45.png"/><Relationship Id="rId6" Type="http://schemas.openxmlformats.org/officeDocument/2006/relationships/image" Target="../media/image48.png"/><Relationship Id="rId7" Type="http://schemas.openxmlformats.org/officeDocument/2006/relationships/image" Target="../media/image46.png"/><Relationship Id="rId8" Type="http://schemas.openxmlformats.org/officeDocument/2006/relationships/image" Target="../media/image17.png"/><Relationship Id="rId9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5" Type="http://schemas.openxmlformats.org/officeDocument/2006/relationships/image" Target="../media/image54.png"/><Relationship Id="rId6" Type="http://schemas.openxmlformats.org/officeDocument/2006/relationships/image" Target="../media/image55.png"/><Relationship Id="rId7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4.xml"/><Relationship Id="rId5" Type="http://schemas.openxmlformats.org/officeDocument/2006/relationships/image" Target="../media/image57.png"/><Relationship Id="rId1" Type="http://schemas.microsoft.com/office/2007/relationships/media" Target="../media/media2.mov"/><Relationship Id="rId2" Type="http://schemas.openxmlformats.org/officeDocument/2006/relationships/video" Target="../media/media2.mov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17162026"/>
      </p:ext>
    </p:extLst>
  </p:cSld>
  <p:clrMapOvr>
    <a:masterClrMapping/>
  </p:clrMapOvr>
  <p:transition xmlns:p14="http://schemas.microsoft.com/office/powerpoint/2010/main"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AutoShape 1"/>
          <p:cNvSpPr>
            <a:spLocks/>
          </p:cNvSpPr>
          <p:nvPr/>
        </p:nvSpPr>
        <p:spPr bwMode="auto">
          <a:xfrm>
            <a:off x="473273" y="267891"/>
            <a:ext cx="8206383" cy="63735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6788" tIns="26788" rIns="26788" bIns="26788"/>
          <a:lstStyle/>
          <a:p>
            <a:pPr algn="ctr"/>
            <a:r>
              <a:rPr lang="en-US" sz="3900">
                <a:latin typeface="Helvetica Neue" charset="0"/>
                <a:cs typeface="Helvetica Neue" charset="0"/>
                <a:sym typeface="Helvetica Neue" charset="0"/>
              </a:rPr>
              <a:t>Retrieval Operations</a:t>
            </a:r>
            <a:endParaRPr lang="en-US"/>
          </a:p>
        </p:txBody>
      </p:sp>
      <p:pic>
        <p:nvPicPr>
          <p:cNvPr id="16386" name="Picture 2" descr="droppedImag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836" y="1723430"/>
            <a:ext cx="8045648" cy="4714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16387" name="Picture 3" descr="droppedImag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813" y="2678906"/>
            <a:ext cx="1330523" cy="10090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16388" name="Picture 4" descr="droppedImage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6617" y="3107531"/>
            <a:ext cx="821531" cy="4822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89592153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AutoShape 1"/>
          <p:cNvSpPr>
            <a:spLocks/>
          </p:cNvSpPr>
          <p:nvPr/>
        </p:nvSpPr>
        <p:spPr bwMode="auto">
          <a:xfrm>
            <a:off x="473273" y="267891"/>
            <a:ext cx="8206383" cy="63735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6788" tIns="26788" rIns="26788" bIns="26788"/>
          <a:lstStyle/>
          <a:p>
            <a:pPr algn="ctr"/>
            <a:r>
              <a:rPr lang="en-US" sz="3900">
                <a:latin typeface="Helvetica Neue" charset="0"/>
                <a:cs typeface="Helvetica Neue" charset="0"/>
                <a:sym typeface="Helvetica Neue" charset="0"/>
              </a:rPr>
              <a:t>Storage Operations</a:t>
            </a:r>
            <a:endParaRPr lang="en-US"/>
          </a:p>
        </p:txBody>
      </p:sp>
      <p:pic>
        <p:nvPicPr>
          <p:cNvPr id="17410" name="Picture 2" descr="droppedImag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836" y="1723430"/>
            <a:ext cx="8045648" cy="4714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17411" name="Picture 3" descr="droppedImag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9883" y="2652117"/>
            <a:ext cx="1330523" cy="10090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17412" name="Picture 4" descr="droppedImage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8758" y="3107531"/>
            <a:ext cx="821531" cy="4822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grpSp>
        <p:nvGrpSpPr>
          <p:cNvPr id="17413" name="Group 5"/>
          <p:cNvGrpSpPr>
            <a:grpSpLocks/>
          </p:cNvGrpSpPr>
          <p:nvPr/>
        </p:nvGrpSpPr>
        <p:grpSpPr bwMode="auto">
          <a:xfrm>
            <a:off x="5339953" y="2741414"/>
            <a:ext cx="1401961" cy="1893094"/>
            <a:chOff x="0" y="0"/>
            <a:chExt cx="1993900" cy="2692400"/>
          </a:xfrm>
        </p:grpSpPr>
        <p:pic>
          <p:nvPicPr>
            <p:cNvPr id="17414" name="Picture 6" descr="droppedImage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5500" y="0"/>
              <a:ext cx="1168400" cy="685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pic>
          <p:nvPicPr>
            <p:cNvPr id="17415" name="Picture 7" descr="droppedImage.pd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524000"/>
              <a:ext cx="673100" cy="11684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</p:grpSp>
      <p:grpSp>
        <p:nvGrpSpPr>
          <p:cNvPr id="17416" name="Group 8"/>
          <p:cNvGrpSpPr>
            <a:grpSpLocks/>
          </p:cNvGrpSpPr>
          <p:nvPr/>
        </p:nvGrpSpPr>
        <p:grpSpPr bwMode="auto">
          <a:xfrm>
            <a:off x="5339953" y="3018234"/>
            <a:ext cx="2134195" cy="2580680"/>
            <a:chOff x="0" y="0"/>
            <a:chExt cx="3035300" cy="3670300"/>
          </a:xfrm>
        </p:grpSpPr>
        <p:pic>
          <p:nvPicPr>
            <p:cNvPr id="17417" name="Picture 9" descr="droppedImage.pdf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2501900"/>
              <a:ext cx="673100" cy="11684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pic>
          <p:nvPicPr>
            <p:cNvPr id="17418" name="Picture 10" descr="droppedImage.pdf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90800" y="0"/>
              <a:ext cx="444500" cy="7239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73742635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AutoShape 1"/>
          <p:cNvSpPr>
            <a:spLocks/>
          </p:cNvSpPr>
          <p:nvPr/>
        </p:nvSpPr>
        <p:spPr bwMode="auto">
          <a:xfrm>
            <a:off x="473273" y="267891"/>
            <a:ext cx="8206383" cy="63735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6788" tIns="26788" rIns="26788" bIns="26788"/>
          <a:lstStyle/>
          <a:p>
            <a:pPr algn="ctr"/>
            <a:r>
              <a:rPr lang="en-US" sz="3900">
                <a:latin typeface="Helvetica Neue" charset="0"/>
                <a:cs typeface="Helvetica Neue" charset="0"/>
                <a:sym typeface="Helvetica Neue" charset="0"/>
              </a:rPr>
              <a:t>Consistency</a:t>
            </a:r>
            <a:endParaRPr lang="en-US"/>
          </a:p>
        </p:txBody>
      </p:sp>
      <p:pic>
        <p:nvPicPr>
          <p:cNvPr id="18434" name="Picture 2" descr="droppedImag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836" y="1723430"/>
            <a:ext cx="8045648" cy="4714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grpSp>
        <p:nvGrpSpPr>
          <p:cNvPr id="18435" name="Group 3"/>
          <p:cNvGrpSpPr>
            <a:grpSpLocks/>
          </p:cNvGrpSpPr>
          <p:nvPr/>
        </p:nvGrpSpPr>
        <p:grpSpPr bwMode="auto">
          <a:xfrm>
            <a:off x="1919883" y="2652117"/>
            <a:ext cx="3250406" cy="1009055"/>
            <a:chOff x="0" y="0"/>
            <a:chExt cx="4622800" cy="1435100"/>
          </a:xfrm>
        </p:grpSpPr>
        <p:pic>
          <p:nvPicPr>
            <p:cNvPr id="18436" name="Picture 4" descr="droppedImage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892300" cy="1435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pic>
          <p:nvPicPr>
            <p:cNvPr id="18437" name="Picture 5" descr="droppedImage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54400" y="647700"/>
              <a:ext cx="1168400" cy="685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</p:grpSp>
      <p:grpSp>
        <p:nvGrpSpPr>
          <p:cNvPr id="18438" name="Group 6"/>
          <p:cNvGrpSpPr>
            <a:grpSpLocks/>
          </p:cNvGrpSpPr>
          <p:nvPr/>
        </p:nvGrpSpPr>
        <p:grpSpPr bwMode="auto">
          <a:xfrm>
            <a:off x="5339953" y="2741414"/>
            <a:ext cx="1401961" cy="1893094"/>
            <a:chOff x="0" y="0"/>
            <a:chExt cx="1993900" cy="2692400"/>
          </a:xfrm>
        </p:grpSpPr>
        <p:pic>
          <p:nvPicPr>
            <p:cNvPr id="18439" name="Picture 7" descr="droppedImage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5500" y="0"/>
              <a:ext cx="1168400" cy="685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pic>
          <p:nvPicPr>
            <p:cNvPr id="18440" name="Picture 8" descr="droppedImage.pd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524000"/>
              <a:ext cx="673100" cy="11684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</p:grpSp>
      <p:grpSp>
        <p:nvGrpSpPr>
          <p:cNvPr id="18441" name="Group 9"/>
          <p:cNvGrpSpPr>
            <a:grpSpLocks/>
          </p:cNvGrpSpPr>
          <p:nvPr/>
        </p:nvGrpSpPr>
        <p:grpSpPr bwMode="auto">
          <a:xfrm>
            <a:off x="5339953" y="3018234"/>
            <a:ext cx="2134195" cy="2580680"/>
            <a:chOff x="0" y="0"/>
            <a:chExt cx="3035300" cy="3670300"/>
          </a:xfrm>
        </p:grpSpPr>
        <p:pic>
          <p:nvPicPr>
            <p:cNvPr id="18442" name="Picture 10" descr="droppedImage.pdf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2501900"/>
              <a:ext cx="673100" cy="11684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pic>
          <p:nvPicPr>
            <p:cNvPr id="18443" name="Picture 11" descr="droppedImage.pdf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90800" y="0"/>
              <a:ext cx="444500" cy="7239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</p:grpSp>
      <p:grpSp>
        <p:nvGrpSpPr>
          <p:cNvPr id="18444" name="Group 12"/>
          <p:cNvGrpSpPr>
            <a:grpSpLocks/>
          </p:cNvGrpSpPr>
          <p:nvPr/>
        </p:nvGrpSpPr>
        <p:grpSpPr bwMode="auto">
          <a:xfrm>
            <a:off x="1919883" y="2652117"/>
            <a:ext cx="3259336" cy="1009055"/>
            <a:chOff x="0" y="0"/>
            <a:chExt cx="4635500" cy="1435100"/>
          </a:xfrm>
        </p:grpSpPr>
        <p:pic>
          <p:nvPicPr>
            <p:cNvPr id="18445" name="Picture 13" descr="droppedImage.pdf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892300" cy="1435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pic>
          <p:nvPicPr>
            <p:cNvPr id="18446" name="Picture 14" descr="droppedImage.pdf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67100" y="622300"/>
              <a:ext cx="1168400" cy="685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297921127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12599791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" presetID="2125997912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1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84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84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16" presetID="23" presetClass="entr" presetSubtype="16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84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84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21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84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84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26" presetID="23" presetClass="exit" presetSubtype="32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7" dur="500"/>
                                        <p:tgtEl>
                                          <p:spTgt spid="184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/>
                                        <p:tgtEl>
                                          <p:spTgt spid="184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31" presetID="23" presetClass="exit" presetSubtype="3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2" dur="500"/>
                                        <p:tgtEl>
                                          <p:spTgt spid="184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/>
                                        <p:tgtEl>
                                          <p:spTgt spid="184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AutoShape 1"/>
          <p:cNvSpPr>
            <a:spLocks/>
          </p:cNvSpPr>
          <p:nvPr/>
        </p:nvSpPr>
        <p:spPr bwMode="auto">
          <a:xfrm>
            <a:off x="473273" y="267891"/>
            <a:ext cx="8206383" cy="63735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6788" tIns="26788" rIns="26788" bIns="26788"/>
          <a:lstStyle/>
          <a:p>
            <a:pPr algn="ctr"/>
            <a:r>
              <a:rPr lang="en-US" sz="3900">
                <a:latin typeface="Helvetica Neue" charset="0"/>
                <a:cs typeface="Helvetica Neue" charset="0"/>
                <a:sym typeface="Helvetica Neue" charset="0"/>
              </a:rPr>
              <a:t>Ejection, NRU, Cache Miss</a:t>
            </a:r>
            <a:endParaRPr lang="en-US"/>
          </a:p>
        </p:txBody>
      </p:sp>
      <p:pic>
        <p:nvPicPr>
          <p:cNvPr id="19458" name="Picture 2" descr="droppedImag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836" y="1723430"/>
            <a:ext cx="8045648" cy="4714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19459" name="AutoShape 3"/>
          <p:cNvSpPr>
            <a:spLocks/>
          </p:cNvSpPr>
          <p:nvPr/>
        </p:nvSpPr>
        <p:spPr bwMode="auto">
          <a:xfrm>
            <a:off x="4964906" y="3946922"/>
            <a:ext cx="1240111" cy="37504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6788" tIns="26788" rIns="26788" bIns="26788"/>
          <a:lstStyle/>
          <a:p>
            <a:r>
              <a:rPr lang="en-US" sz="2000" b="1">
                <a:solidFill>
                  <a:srgbClr val="F5EC00"/>
                </a:solidFill>
              </a:rPr>
              <a:t>FULL (90%)</a:t>
            </a:r>
            <a:endParaRPr lang="en-US"/>
          </a:p>
        </p:txBody>
      </p:sp>
      <p:grpSp>
        <p:nvGrpSpPr>
          <p:cNvPr id="19460" name="Group 4"/>
          <p:cNvGrpSpPr>
            <a:grpSpLocks/>
          </p:cNvGrpSpPr>
          <p:nvPr/>
        </p:nvGrpSpPr>
        <p:grpSpPr bwMode="auto">
          <a:xfrm>
            <a:off x="5572125" y="2160984"/>
            <a:ext cx="1660922" cy="1062633"/>
            <a:chOff x="0" y="0"/>
            <a:chExt cx="2362200" cy="1511300"/>
          </a:xfrm>
        </p:grpSpPr>
        <p:pic>
          <p:nvPicPr>
            <p:cNvPr id="19461" name="Picture 5" descr="droppedImage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5300" y="825500"/>
              <a:ext cx="1168400" cy="685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pic>
          <p:nvPicPr>
            <p:cNvPr id="19462" name="Picture 6" descr="droppedImage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2362200" cy="812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</p:grpSp>
      <p:grpSp>
        <p:nvGrpSpPr>
          <p:cNvPr id="19463" name="Group 7"/>
          <p:cNvGrpSpPr>
            <a:grpSpLocks/>
          </p:cNvGrpSpPr>
          <p:nvPr/>
        </p:nvGrpSpPr>
        <p:grpSpPr bwMode="auto">
          <a:xfrm>
            <a:off x="1919883" y="2652117"/>
            <a:ext cx="3250406" cy="1009055"/>
            <a:chOff x="0" y="0"/>
            <a:chExt cx="4622800" cy="1435100"/>
          </a:xfrm>
        </p:grpSpPr>
        <p:pic>
          <p:nvPicPr>
            <p:cNvPr id="19464" name="Picture 8" descr="droppedImage.pd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892300" cy="1435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pic>
          <p:nvPicPr>
            <p:cNvPr id="19465" name="Picture 9" descr="droppedImage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54400" y="647700"/>
              <a:ext cx="1168400" cy="685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</p:grpSp>
      <p:grpSp>
        <p:nvGrpSpPr>
          <p:cNvPr id="19466" name="Group 10"/>
          <p:cNvGrpSpPr>
            <a:grpSpLocks/>
          </p:cNvGrpSpPr>
          <p:nvPr/>
        </p:nvGrpSpPr>
        <p:grpSpPr bwMode="auto">
          <a:xfrm>
            <a:off x="1919883" y="2652117"/>
            <a:ext cx="3250406" cy="1009055"/>
            <a:chOff x="0" y="0"/>
            <a:chExt cx="4622800" cy="1435100"/>
          </a:xfrm>
        </p:grpSpPr>
        <p:pic>
          <p:nvPicPr>
            <p:cNvPr id="19467" name="Picture 11" descr="droppedImage.pd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892300" cy="1435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pic>
          <p:nvPicPr>
            <p:cNvPr id="19468" name="Picture 12" descr="droppedImage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54400" y="647700"/>
              <a:ext cx="1168400" cy="685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</p:grpSp>
      <p:grpSp>
        <p:nvGrpSpPr>
          <p:cNvPr id="19469" name="Group 13"/>
          <p:cNvGrpSpPr>
            <a:grpSpLocks/>
          </p:cNvGrpSpPr>
          <p:nvPr/>
        </p:nvGrpSpPr>
        <p:grpSpPr bwMode="auto">
          <a:xfrm>
            <a:off x="1919883" y="2652117"/>
            <a:ext cx="3250406" cy="1009055"/>
            <a:chOff x="0" y="0"/>
            <a:chExt cx="4622800" cy="1435100"/>
          </a:xfrm>
        </p:grpSpPr>
        <p:pic>
          <p:nvPicPr>
            <p:cNvPr id="19470" name="Picture 14" descr="droppedImage.pd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892300" cy="1435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pic>
          <p:nvPicPr>
            <p:cNvPr id="19471" name="Picture 15" descr="droppedImage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54400" y="647700"/>
              <a:ext cx="1168400" cy="685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</p:grpSp>
      <p:pic>
        <p:nvPicPr>
          <p:cNvPr id="19472" name="Picture 16" descr="droppedImag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920383" y="3509367"/>
            <a:ext cx="821531" cy="4822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19473" name="Picture 17" descr="droppedImage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7688" y="3089672"/>
            <a:ext cx="821531" cy="4822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grpSp>
        <p:nvGrpSpPr>
          <p:cNvPr id="19474" name="Group 18"/>
          <p:cNvGrpSpPr>
            <a:grpSpLocks/>
          </p:cNvGrpSpPr>
          <p:nvPr/>
        </p:nvGrpSpPr>
        <p:grpSpPr bwMode="auto">
          <a:xfrm>
            <a:off x="1919883" y="1893094"/>
            <a:ext cx="1973461" cy="1768078"/>
            <a:chOff x="0" y="0"/>
            <a:chExt cx="2806700" cy="2514600"/>
          </a:xfrm>
        </p:grpSpPr>
        <p:pic>
          <p:nvPicPr>
            <p:cNvPr id="19475" name="Picture 19" descr="droppedImage.pdf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079500"/>
              <a:ext cx="1892300" cy="1435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sp>
          <p:nvSpPr>
            <p:cNvPr id="19476" name="AutoShape 20"/>
            <p:cNvSpPr>
              <a:spLocks/>
            </p:cNvSpPr>
            <p:nvPr/>
          </p:nvSpPr>
          <p:spPr bwMode="auto">
            <a:xfrm>
              <a:off x="787400" y="0"/>
              <a:ext cx="2019300" cy="109497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716" y="0"/>
                  </a:moveTo>
                  <a:cubicBezTo>
                    <a:pt x="1216" y="0"/>
                    <a:pt x="0" y="2243"/>
                    <a:pt x="0" y="5010"/>
                  </a:cubicBezTo>
                  <a:lnTo>
                    <a:pt x="0" y="11524"/>
                  </a:lnTo>
                  <a:cubicBezTo>
                    <a:pt x="0" y="14291"/>
                    <a:pt x="1216" y="16534"/>
                    <a:pt x="2716" y="16534"/>
                  </a:cubicBezTo>
                  <a:lnTo>
                    <a:pt x="4487" y="16534"/>
                  </a:lnTo>
                  <a:lnTo>
                    <a:pt x="5849" y="21600"/>
                  </a:lnTo>
                  <a:lnTo>
                    <a:pt x="7208" y="16534"/>
                  </a:lnTo>
                  <a:lnTo>
                    <a:pt x="18883" y="16534"/>
                  </a:lnTo>
                  <a:cubicBezTo>
                    <a:pt x="20383" y="16534"/>
                    <a:pt x="21600" y="14291"/>
                    <a:pt x="21600" y="11524"/>
                  </a:cubicBezTo>
                  <a:lnTo>
                    <a:pt x="21600" y="5010"/>
                  </a:lnTo>
                  <a:cubicBezTo>
                    <a:pt x="21600" y="2243"/>
                    <a:pt x="20383" y="0"/>
                    <a:pt x="18883" y="0"/>
                  </a:cubicBezTo>
                  <a:lnTo>
                    <a:pt x="2716" y="0"/>
                  </a:lnTo>
                  <a:close/>
                </a:path>
              </a:pathLst>
            </a:custGeom>
            <a:solidFill>
              <a:srgbClr val="FFFBB9"/>
            </a:solidFill>
            <a:ln w="25400" cap="flat" cmpd="sng">
              <a:solidFill>
                <a:srgbClr val="000000"/>
              </a:solidFill>
              <a:prstDash val="solid"/>
              <a:miter lim="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38100" tIns="38100" rIns="38100" bIns="38100" anchor="ctr"/>
            <a:lstStyle/>
            <a:p>
              <a:pPr algn="ctr" defTabSz="580409">
                <a:lnSpc>
                  <a:spcPct val="80000"/>
                </a:lnSpc>
                <a:buClr>
                  <a:srgbClr val="FFFFFF"/>
                </a:buClr>
              </a:pPr>
              <a:r>
                <a:rPr lang="en-US" sz="1300" b="1">
                  <a:solidFill>
                    <a:srgbClr val="000000"/>
                  </a:solidFill>
                </a:rPr>
                <a:t>Non-Resident Document </a:t>
              </a:r>
            </a:p>
            <a:p>
              <a:pPr algn="ctr" defTabSz="580409">
                <a:lnSpc>
                  <a:spcPct val="80000"/>
                </a:lnSpc>
                <a:buClr>
                  <a:srgbClr val="FFFFFF"/>
                </a:buClr>
              </a:pPr>
              <a:r>
                <a:rPr lang="en-US" sz="1300" b="1">
                  <a:solidFill>
                    <a:srgbClr val="000000"/>
                  </a:solidFill>
                </a:rPr>
                <a:t>("Cache Miss")</a:t>
              </a:r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26289151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4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4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94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94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94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94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4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3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94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94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3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94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94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2" dur="500"/>
                                        <p:tgtEl>
                                          <p:spTgt spid="194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/>
                                        <p:tgtEl>
                                          <p:spTgt spid="194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6" presetID="9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7" dur="500"/>
                                        <p:tgtEl>
                                          <p:spTgt spid="194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94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94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6" presetID="23" presetClass="entr" presetSubtype="16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94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94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61" presetID="23" presetClass="entr" presetSubtype="16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94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94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59" grpId="0" autoUpdateAnimBg="0"/>
      <p:bldP spid="19459" grpId="1" autoUpdateAnimBg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AutoShape 1"/>
          <p:cNvSpPr>
            <a:spLocks/>
          </p:cNvSpPr>
          <p:nvPr/>
        </p:nvSpPr>
        <p:spPr bwMode="auto">
          <a:xfrm>
            <a:off x="473273" y="267891"/>
            <a:ext cx="8206383" cy="1235646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6788" tIns="26788" rIns="26788" bIns="26788"/>
          <a:lstStyle/>
          <a:p>
            <a:pPr algn="ctr"/>
            <a:r>
              <a:rPr lang="en-US" sz="3900">
                <a:latin typeface="Helvetica Neue" charset="0"/>
                <a:cs typeface="Helvetica Neue" charset="0"/>
                <a:sym typeface="Helvetica Neue" charset="0"/>
              </a:rPr>
              <a:t>Clients Connect Directly to Couchbase Nodes</a:t>
            </a:r>
            <a:endParaRPr lang="en-US"/>
          </a:p>
        </p:txBody>
      </p:sp>
      <p:pic>
        <p:nvPicPr>
          <p:cNvPr id="20482" name="Picture 2" descr="droppedImag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562" y="2053828"/>
            <a:ext cx="4500563" cy="32771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grpSp>
        <p:nvGrpSpPr>
          <p:cNvPr id="20483" name="Group 3"/>
          <p:cNvGrpSpPr>
            <a:grpSpLocks/>
          </p:cNvGrpSpPr>
          <p:nvPr/>
        </p:nvGrpSpPr>
        <p:grpSpPr bwMode="auto">
          <a:xfrm>
            <a:off x="1696640" y="2527102"/>
            <a:ext cx="410766" cy="1937742"/>
            <a:chOff x="0" y="0"/>
            <a:chExt cx="584200" cy="2755900"/>
          </a:xfrm>
        </p:grpSpPr>
        <p:pic>
          <p:nvPicPr>
            <p:cNvPr id="20484" name="Picture 4" descr="droppedImage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584200" cy="584200"/>
            </a:xfrm>
            <a:prstGeom prst="rect">
              <a:avLst/>
            </a:prstGeom>
            <a:noFill/>
            <a:ln>
              <a:noFill/>
            </a:ln>
            <a:effectLst>
              <a:outerShdw blurRad="63500" dist="38100" dir="2700000" algn="ctr" rotWithShape="0">
                <a:srgbClr val="000000">
                  <a:alpha val="5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 type="none" w="med" len="med"/>
                  <a:tailEnd type="none" w="med" len="med"/>
                </a14:hiddenLine>
              </a:ext>
            </a:extLst>
          </p:spPr>
        </p:pic>
        <p:pic>
          <p:nvPicPr>
            <p:cNvPr id="20485" name="Picture 5" descr="droppedImage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2171700"/>
              <a:ext cx="584200" cy="584200"/>
            </a:xfrm>
            <a:prstGeom prst="rect">
              <a:avLst/>
            </a:prstGeom>
            <a:noFill/>
            <a:ln>
              <a:noFill/>
            </a:ln>
            <a:effectLst>
              <a:outerShdw blurRad="63500" dist="38100" dir="2700000" algn="ctr" rotWithShape="0">
                <a:srgbClr val="000000">
                  <a:alpha val="5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 type="none" w="med" len="med"/>
                  <a:tailEnd type="none" w="med" len="med"/>
                </a14:hiddenLine>
              </a:ext>
            </a:extLst>
          </p:spPr>
        </p:pic>
      </p:grpSp>
      <p:pic>
        <p:nvPicPr>
          <p:cNvPr id="20486" name="Picture 6" descr="droppedImag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601" y="3295054"/>
            <a:ext cx="410766" cy="410766"/>
          </a:xfrm>
          <a:prstGeom prst="rect">
            <a:avLst/>
          </a:prstGeom>
          <a:noFill/>
          <a:ln>
            <a:noFill/>
          </a:ln>
          <a:effectLst>
            <a:outerShdw blurRad="63500" dist="38100" dir="2700000" algn="ctr" rotWithShape="0">
              <a:srgbClr val="00000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</a:extLst>
        </p:spPr>
      </p:pic>
      <p:pic>
        <p:nvPicPr>
          <p:cNvPr id="20487" name="Picture 7" descr="droppedImage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7836" y="2741414"/>
            <a:ext cx="1268016" cy="16341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20488" name="Picture 8" descr="droppedImage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8578" y="2678906"/>
            <a:ext cx="2259211" cy="17591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83386943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4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4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04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04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AutoShape 1"/>
          <p:cNvSpPr>
            <a:spLocks/>
          </p:cNvSpPr>
          <p:nvPr/>
        </p:nvSpPr>
        <p:spPr bwMode="auto">
          <a:xfrm>
            <a:off x="473273" y="267891"/>
            <a:ext cx="8206383" cy="63735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6788" tIns="26788" rIns="26788" bIns="26788"/>
          <a:lstStyle/>
          <a:p>
            <a:pPr algn="ctr"/>
            <a:r>
              <a:rPr lang="en-US" sz="3900">
                <a:latin typeface="Helvetica Neue" charset="0"/>
                <a:cs typeface="Helvetica Neue" charset="0"/>
                <a:sym typeface="Helvetica Neue" charset="0"/>
              </a:rPr>
              <a:t>Key Hash-Partitioning</a:t>
            </a:r>
            <a:endParaRPr lang="en-US"/>
          </a:p>
        </p:txBody>
      </p:sp>
      <p:pic>
        <p:nvPicPr>
          <p:cNvPr id="21506" name="Picture 2" descr="droppedImag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562" y="2053828"/>
            <a:ext cx="4500563" cy="32771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grpSp>
        <p:nvGrpSpPr>
          <p:cNvPr id="21507" name="Group 3"/>
          <p:cNvGrpSpPr>
            <a:grpSpLocks/>
          </p:cNvGrpSpPr>
          <p:nvPr/>
        </p:nvGrpSpPr>
        <p:grpSpPr bwMode="auto">
          <a:xfrm>
            <a:off x="1696640" y="2527102"/>
            <a:ext cx="410766" cy="1937742"/>
            <a:chOff x="0" y="0"/>
            <a:chExt cx="584200" cy="2755900"/>
          </a:xfrm>
        </p:grpSpPr>
        <p:pic>
          <p:nvPicPr>
            <p:cNvPr id="21508" name="Picture 4" descr="droppedImage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584200" cy="584200"/>
            </a:xfrm>
            <a:prstGeom prst="rect">
              <a:avLst/>
            </a:prstGeom>
            <a:noFill/>
            <a:ln>
              <a:noFill/>
            </a:ln>
            <a:effectLst>
              <a:outerShdw blurRad="63500" dist="38100" dir="2700000" algn="ctr" rotWithShape="0">
                <a:srgbClr val="000000">
                  <a:alpha val="5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 type="none" w="med" len="med"/>
                  <a:tailEnd type="none" w="med" len="med"/>
                </a14:hiddenLine>
              </a:ext>
            </a:extLst>
          </p:spPr>
        </p:pic>
        <p:pic>
          <p:nvPicPr>
            <p:cNvPr id="21509" name="Picture 5" descr="droppedImage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2171700"/>
              <a:ext cx="584200" cy="584200"/>
            </a:xfrm>
            <a:prstGeom prst="rect">
              <a:avLst/>
            </a:prstGeom>
            <a:noFill/>
            <a:ln>
              <a:noFill/>
            </a:ln>
            <a:effectLst>
              <a:outerShdw blurRad="63500" dist="38100" dir="2700000" algn="ctr" rotWithShape="0">
                <a:srgbClr val="000000">
                  <a:alpha val="5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 type="none" w="med" len="med"/>
                  <a:tailEnd type="none" w="med" len="med"/>
                </a14:hiddenLine>
              </a:ext>
            </a:extLst>
          </p:spPr>
        </p:pic>
      </p:grpSp>
      <p:pic>
        <p:nvPicPr>
          <p:cNvPr id="21510" name="Picture 6" descr="droppedImag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601" y="3295054"/>
            <a:ext cx="410766" cy="410766"/>
          </a:xfrm>
          <a:prstGeom prst="rect">
            <a:avLst/>
          </a:prstGeom>
          <a:noFill/>
          <a:ln>
            <a:noFill/>
          </a:ln>
          <a:effectLst>
            <a:outerShdw blurRad="63500" dist="38100" dir="2700000" algn="ctr" rotWithShape="0">
              <a:srgbClr val="00000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</a:extLst>
        </p:spPr>
      </p:pic>
      <p:pic>
        <p:nvPicPr>
          <p:cNvPr id="21511" name="Picture 7" descr="droppedImage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7836" y="2741414"/>
            <a:ext cx="1268016" cy="16341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21512" name="Picture 8" descr="droppedImage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8578" y="2678906"/>
            <a:ext cx="2259211" cy="17591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21513" name="AutoShape 9"/>
          <p:cNvSpPr>
            <a:spLocks/>
          </p:cNvSpPr>
          <p:nvPr/>
        </p:nvSpPr>
        <p:spPr bwMode="auto">
          <a:xfrm>
            <a:off x="656332" y="5920383"/>
            <a:ext cx="7820174" cy="678656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6788" tIns="26788" rIns="26788" bIns="26788"/>
          <a:lstStyle/>
          <a:p>
            <a:pPr algn="ctr"/>
            <a:r>
              <a:rPr lang="en-US" sz="2000" b="1" dirty="0" err="1"/>
              <a:t>ClientHashFunction</a:t>
            </a:r>
            <a:r>
              <a:rPr lang="en-US" sz="2000" b="1" dirty="0" smtClean="0"/>
              <a:t>(”</a:t>
            </a:r>
            <a:r>
              <a:rPr lang="en-US" sz="2000" b="1" dirty="0" err="1" smtClean="0"/>
              <a:t>philipp@</a:t>
            </a:r>
            <a:r>
              <a:rPr lang="en-US" sz="2000" b="1" dirty="0" err="1"/>
              <a:t>couchbase.com</a:t>
            </a:r>
            <a:r>
              <a:rPr lang="en-US" sz="2000" b="1" dirty="0"/>
              <a:t>")</a:t>
            </a:r>
            <a:r>
              <a:rPr lang="en-US" sz="2000" dirty="0"/>
              <a:t> =&gt; </a:t>
            </a:r>
            <a:r>
              <a:rPr lang="en-US" sz="2000" b="1" dirty="0"/>
              <a:t>Partition[0..1023] {25}</a:t>
            </a:r>
            <a:endParaRPr lang="en-US" sz="2000" dirty="0"/>
          </a:p>
          <a:p>
            <a:pPr algn="ctr"/>
            <a:r>
              <a:rPr lang="en-US" sz="2000" b="1" dirty="0" err="1"/>
              <a:t>ClusterMap</a:t>
            </a:r>
            <a:r>
              <a:rPr lang="en-US" sz="2000" b="1" dirty="0"/>
              <a:t>[P(25)]</a:t>
            </a:r>
            <a:r>
              <a:rPr lang="en-US" sz="2000" dirty="0"/>
              <a:t> =&gt; </a:t>
            </a:r>
            <a:r>
              <a:rPr lang="en-US" sz="2000" b="1" dirty="0"/>
              <a:t>[</a:t>
            </a:r>
            <a:r>
              <a:rPr lang="en-US" sz="2000" b="1" dirty="0" err="1"/>
              <a:t>x.x.x.x</a:t>
            </a:r>
            <a:r>
              <a:rPr lang="en-US" sz="2000" b="1" dirty="0"/>
              <a:t>]</a:t>
            </a:r>
            <a:r>
              <a:rPr lang="en-US" sz="2000" dirty="0"/>
              <a:t> =&gt; </a:t>
            </a:r>
            <a:r>
              <a:rPr lang="en-US" sz="2000" b="1" dirty="0"/>
              <a:t>IP of Server Responsible for Partition 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5462032"/>
      </p:ext>
    </p:extLst>
  </p:cSld>
  <p:clrMapOvr>
    <a:masterClrMapping/>
  </p:clrMapOvr>
  <p:transition xmlns:p14="http://schemas.microsoft.com/office/powerpoint/2010/main"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29" name="Picture 1" descr="droppedImag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" y="1803797"/>
            <a:ext cx="6077769" cy="32414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22530" name="AutoShape 2"/>
          <p:cNvSpPr>
            <a:spLocks/>
          </p:cNvSpPr>
          <p:nvPr/>
        </p:nvSpPr>
        <p:spPr bwMode="auto">
          <a:xfrm>
            <a:off x="473273" y="267891"/>
            <a:ext cx="8206383" cy="63735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6788" tIns="26788" rIns="26788" bIns="26788"/>
          <a:lstStyle/>
          <a:p>
            <a:pPr algn="ctr"/>
            <a:r>
              <a:rPr lang="en-US" sz="3900">
                <a:latin typeface="Helvetica Neue" charset="0"/>
                <a:cs typeface="Helvetica Neue" charset="0"/>
                <a:sym typeface="Helvetica Neue" charset="0"/>
              </a:rPr>
              <a:t>Horizontal Scale-Rebalance</a:t>
            </a:r>
            <a:endParaRPr lang="en-US"/>
          </a:p>
        </p:txBody>
      </p:sp>
      <p:pic>
        <p:nvPicPr>
          <p:cNvPr id="22531" name="Picture 3" descr="droppedImag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3687" y="2402086"/>
            <a:ext cx="2259211" cy="20448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22532" name="Picture 4" descr="droppedImage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9492" y="3839766"/>
            <a:ext cx="750094" cy="9018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22533" name="Picture 5" descr="droppedImage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9492" y="3839766"/>
            <a:ext cx="750094" cy="9018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22534" name="Picture 6" descr="droppedImage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9492" y="3839766"/>
            <a:ext cx="750094" cy="9018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22535" name="Picture 7" descr="droppedImage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0219" y="2552775"/>
            <a:ext cx="1250156" cy="15548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grpSp>
        <p:nvGrpSpPr>
          <p:cNvPr id="22536" name="Group 8"/>
          <p:cNvGrpSpPr>
            <a:grpSpLocks/>
          </p:cNvGrpSpPr>
          <p:nvPr/>
        </p:nvGrpSpPr>
        <p:grpSpPr bwMode="auto">
          <a:xfrm>
            <a:off x="4643438" y="2714625"/>
            <a:ext cx="473273" cy="1562695"/>
            <a:chOff x="0" y="0"/>
            <a:chExt cx="673100" cy="2222500"/>
          </a:xfrm>
        </p:grpSpPr>
        <p:pic>
          <p:nvPicPr>
            <p:cNvPr id="22537" name="Picture 9" descr="droppedImage.pdf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673100" cy="11684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pic>
          <p:nvPicPr>
            <p:cNvPr id="22538" name="Picture 10" descr="droppedImage.pdf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054100"/>
              <a:ext cx="673100" cy="11684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</p:grpSp>
      <p:pic>
        <p:nvPicPr>
          <p:cNvPr id="22539" name="Picture 11" descr="droppedImage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6032" y="3143250"/>
            <a:ext cx="2106290" cy="5625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22540" name="Picture 12" descr="droppedImage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3687" y="2402086"/>
            <a:ext cx="2259211" cy="20448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33273687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25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25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16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22" presetID="23" presetClass="exit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3" dur="500"/>
                                        <p:tgtEl>
                                          <p:spTgt spid="225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4*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/>
                                        <p:tgtEl>
                                          <p:spTgt spid="225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4*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27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25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25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32" presetID="23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3" dur="500"/>
                                        <p:tgtEl>
                                          <p:spTgt spid="225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/>
                                        <p:tgtEl>
                                          <p:spTgt spid="225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AutoShape 1"/>
          <p:cNvSpPr>
            <a:spLocks/>
          </p:cNvSpPr>
          <p:nvPr/>
        </p:nvSpPr>
        <p:spPr bwMode="auto">
          <a:xfrm>
            <a:off x="473273" y="267891"/>
            <a:ext cx="8206383" cy="63735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6788" tIns="26788" rIns="26788" bIns="26788"/>
          <a:lstStyle/>
          <a:p>
            <a:pPr algn="ctr"/>
            <a:r>
              <a:rPr lang="en-US" sz="3900">
                <a:latin typeface="Helvetica Neue" charset="0"/>
                <a:cs typeface="Helvetica Neue" charset="0"/>
                <a:sym typeface="Helvetica Neue" charset="0"/>
              </a:rPr>
              <a:t>Horizontal Scale-Rebalance</a:t>
            </a:r>
            <a:endParaRPr lang="en-US"/>
          </a:p>
        </p:txBody>
      </p:sp>
      <p:pic>
        <p:nvPicPr>
          <p:cNvPr id="23554" name="Picture 2" descr="droppedImag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7234" y="2402086"/>
            <a:ext cx="2259211" cy="20448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23555" name="Picture 3" descr="droppedImag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219" y="991195"/>
            <a:ext cx="5528593" cy="56257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23556" name="Picture 4" descr="droppedImage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2703" y="5554266"/>
            <a:ext cx="750094" cy="9018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23557" name="Picture 5" descr="droppedImage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4165" y="1696641"/>
            <a:ext cx="1314896" cy="28217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23558" name="Picture 6" descr="droppedImage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2703" y="4107656"/>
            <a:ext cx="750094" cy="9018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grpSp>
        <p:nvGrpSpPr>
          <p:cNvPr id="23559" name="Group 7"/>
          <p:cNvGrpSpPr>
            <a:grpSpLocks/>
          </p:cNvGrpSpPr>
          <p:nvPr/>
        </p:nvGrpSpPr>
        <p:grpSpPr bwMode="auto">
          <a:xfrm>
            <a:off x="4482703" y="4304109"/>
            <a:ext cx="753443" cy="2152055"/>
            <a:chOff x="0" y="0"/>
            <a:chExt cx="1071707" cy="3060700"/>
          </a:xfrm>
        </p:grpSpPr>
        <p:pic>
          <p:nvPicPr>
            <p:cNvPr id="23560" name="Picture 8" descr="droppedImage.pdf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071707" cy="1003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pic>
          <p:nvPicPr>
            <p:cNvPr id="23561" name="Picture 9" descr="droppedImage.pdf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2057400"/>
              <a:ext cx="1071707" cy="1003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</p:grpSp>
      <p:grpSp>
        <p:nvGrpSpPr>
          <p:cNvPr id="23562" name="Group 10"/>
          <p:cNvGrpSpPr>
            <a:grpSpLocks/>
          </p:cNvGrpSpPr>
          <p:nvPr/>
        </p:nvGrpSpPr>
        <p:grpSpPr bwMode="auto">
          <a:xfrm>
            <a:off x="5072063" y="1848445"/>
            <a:ext cx="593824" cy="4205883"/>
            <a:chOff x="0" y="0"/>
            <a:chExt cx="844697" cy="5981701"/>
          </a:xfrm>
        </p:grpSpPr>
        <p:grpSp>
          <p:nvGrpSpPr>
            <p:cNvPr id="23563" name="Group 11"/>
            <p:cNvGrpSpPr>
              <a:grpSpLocks/>
            </p:cNvGrpSpPr>
            <p:nvPr/>
          </p:nvGrpSpPr>
          <p:grpSpPr bwMode="auto">
            <a:xfrm>
              <a:off x="6205" y="3213100"/>
              <a:ext cx="838492" cy="2768601"/>
              <a:chOff x="0" y="0"/>
              <a:chExt cx="838492" cy="2768601"/>
            </a:xfrm>
          </p:grpSpPr>
          <p:pic>
            <p:nvPicPr>
              <p:cNvPr id="23564" name="Picture 12" descr="droppedImage.pdf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838492" cy="14554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</p:pic>
          <p:pic>
            <p:nvPicPr>
              <p:cNvPr id="23565" name="Picture 13" descr="droppedImage.pdf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1313107"/>
                <a:ext cx="838492" cy="14554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</p:pic>
        </p:grpSp>
        <p:grpSp>
          <p:nvGrpSpPr>
            <p:cNvPr id="23566" name="Group 14"/>
            <p:cNvGrpSpPr>
              <a:grpSpLocks/>
            </p:cNvGrpSpPr>
            <p:nvPr/>
          </p:nvGrpSpPr>
          <p:grpSpPr bwMode="auto">
            <a:xfrm>
              <a:off x="0" y="0"/>
              <a:ext cx="838492" cy="2768601"/>
              <a:chOff x="0" y="0"/>
              <a:chExt cx="838492" cy="2768601"/>
            </a:xfrm>
          </p:grpSpPr>
          <p:pic>
            <p:nvPicPr>
              <p:cNvPr id="23567" name="Picture 15" descr="droppedImage.pdf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838492" cy="14554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</p:pic>
          <p:pic>
            <p:nvPicPr>
              <p:cNvPr id="23568" name="Picture 16" descr="droppedImage.pdf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1313107"/>
                <a:ext cx="838492" cy="14554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</p:pic>
        </p:grpSp>
      </p:grpSp>
      <p:pic>
        <p:nvPicPr>
          <p:cNvPr id="23569" name="Picture 17" descr="droppedImage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3891" y="3518297"/>
            <a:ext cx="2106290" cy="5625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grpSp>
        <p:nvGrpSpPr>
          <p:cNvPr id="23570" name="Group 18"/>
          <p:cNvGrpSpPr>
            <a:grpSpLocks/>
          </p:cNvGrpSpPr>
          <p:nvPr/>
        </p:nvGrpSpPr>
        <p:grpSpPr bwMode="auto">
          <a:xfrm>
            <a:off x="4482703" y="4304109"/>
            <a:ext cx="753443" cy="2152055"/>
            <a:chOff x="0" y="0"/>
            <a:chExt cx="1071707" cy="3060700"/>
          </a:xfrm>
        </p:grpSpPr>
        <p:pic>
          <p:nvPicPr>
            <p:cNvPr id="23571" name="Picture 19" descr="droppedImage.pdf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071707" cy="1003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pic>
          <p:nvPicPr>
            <p:cNvPr id="23572" name="Picture 20" descr="droppedImage.pdf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2057400"/>
              <a:ext cx="1071707" cy="1003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</p:grpSp>
      <p:pic>
        <p:nvPicPr>
          <p:cNvPr id="23573" name="Picture 21" descr="droppedImage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7234" y="2402086"/>
            <a:ext cx="2259211" cy="20448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grpSp>
        <p:nvGrpSpPr>
          <p:cNvPr id="23574" name="Group 22"/>
          <p:cNvGrpSpPr>
            <a:grpSpLocks/>
          </p:cNvGrpSpPr>
          <p:nvPr/>
        </p:nvGrpSpPr>
        <p:grpSpPr bwMode="auto">
          <a:xfrm>
            <a:off x="1107281" y="3178969"/>
            <a:ext cx="330398" cy="1509117"/>
            <a:chOff x="0" y="0"/>
            <a:chExt cx="469900" cy="2146300"/>
          </a:xfrm>
        </p:grpSpPr>
        <p:pic>
          <p:nvPicPr>
            <p:cNvPr id="23575" name="Picture 23" descr="droppedImage.pdf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469900" cy="469900"/>
            </a:xfrm>
            <a:prstGeom prst="rect">
              <a:avLst/>
            </a:prstGeom>
            <a:noFill/>
            <a:ln>
              <a:noFill/>
            </a:ln>
            <a:effectLst>
              <a:outerShdw blurRad="63500" dist="38100" dir="2700000" algn="ctr" rotWithShape="0">
                <a:srgbClr val="000000">
                  <a:alpha val="5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 type="none" w="med" len="med"/>
                  <a:tailEnd type="none" w="med" len="med"/>
                </a14:hiddenLine>
              </a:ext>
            </a:extLst>
          </p:spPr>
        </p:pic>
        <p:pic>
          <p:nvPicPr>
            <p:cNvPr id="23576" name="Picture 24" descr="droppedImage.pdf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676400"/>
              <a:ext cx="469900" cy="469900"/>
            </a:xfrm>
            <a:prstGeom prst="rect">
              <a:avLst/>
            </a:prstGeom>
            <a:noFill/>
            <a:ln>
              <a:noFill/>
            </a:ln>
            <a:effectLst>
              <a:outerShdw blurRad="63500" dist="38100" dir="2700000" algn="ctr" rotWithShape="0">
                <a:srgbClr val="000000">
                  <a:alpha val="5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 type="none" w="med" len="med"/>
                  <a:tailEnd type="none" w="med" len="med"/>
                </a14:hiddenLine>
              </a:ext>
            </a:extLst>
          </p:spPr>
        </p:pic>
      </p:grpSp>
      <p:grpSp>
        <p:nvGrpSpPr>
          <p:cNvPr id="23577" name="Group 25"/>
          <p:cNvGrpSpPr>
            <a:grpSpLocks/>
          </p:cNvGrpSpPr>
          <p:nvPr/>
        </p:nvGrpSpPr>
        <p:grpSpPr bwMode="auto">
          <a:xfrm>
            <a:off x="1107281" y="3178968"/>
            <a:ext cx="321469" cy="1500188"/>
            <a:chOff x="0" y="0"/>
            <a:chExt cx="457200" cy="2133600"/>
          </a:xfrm>
        </p:grpSpPr>
        <p:pic>
          <p:nvPicPr>
            <p:cNvPr id="23578" name="Picture 26" descr="droppedImage.pdf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457200" cy="457200"/>
            </a:xfrm>
            <a:prstGeom prst="rect">
              <a:avLst/>
            </a:prstGeom>
            <a:noFill/>
            <a:ln>
              <a:noFill/>
            </a:ln>
            <a:effectLst>
              <a:outerShdw blurRad="63500" dist="38100" dir="2700000" algn="ctr" rotWithShape="0">
                <a:srgbClr val="000000">
                  <a:alpha val="5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 type="none" w="med" len="med"/>
                  <a:tailEnd type="none" w="med" len="med"/>
                </a14:hiddenLine>
              </a:ext>
            </a:extLst>
          </p:spPr>
        </p:pic>
        <p:pic>
          <p:nvPicPr>
            <p:cNvPr id="23579" name="Picture 27" descr="droppedImage.pdf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676400"/>
              <a:ext cx="457200" cy="457200"/>
            </a:xfrm>
            <a:prstGeom prst="rect">
              <a:avLst/>
            </a:prstGeom>
            <a:noFill/>
            <a:ln>
              <a:noFill/>
            </a:ln>
            <a:effectLst>
              <a:outerShdw blurRad="63500" dist="38100" dir="2700000" algn="ctr" rotWithShape="0">
                <a:srgbClr val="000000">
                  <a:alpha val="5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 type="none" w="med" len="med"/>
                  <a:tailEnd type="none" w="med" len="med"/>
                </a14:hiddenLine>
              </a:ext>
            </a:extLst>
          </p:spPr>
        </p:pic>
      </p:grpSp>
      <p:grpSp>
        <p:nvGrpSpPr>
          <p:cNvPr id="23580" name="Group 28"/>
          <p:cNvGrpSpPr>
            <a:grpSpLocks/>
          </p:cNvGrpSpPr>
          <p:nvPr/>
        </p:nvGrpSpPr>
        <p:grpSpPr bwMode="auto">
          <a:xfrm>
            <a:off x="1107281" y="3178969"/>
            <a:ext cx="330398" cy="1509117"/>
            <a:chOff x="0" y="0"/>
            <a:chExt cx="469900" cy="2146300"/>
          </a:xfrm>
        </p:grpSpPr>
        <p:pic>
          <p:nvPicPr>
            <p:cNvPr id="23581" name="Picture 29" descr="droppedImage.pdf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469900" cy="469900"/>
            </a:xfrm>
            <a:prstGeom prst="rect">
              <a:avLst/>
            </a:prstGeom>
            <a:noFill/>
            <a:ln>
              <a:noFill/>
            </a:ln>
            <a:effectLst>
              <a:outerShdw blurRad="63500" dist="38100" dir="2700000" algn="ctr" rotWithShape="0">
                <a:srgbClr val="000000">
                  <a:alpha val="5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 type="none" w="med" len="med"/>
                  <a:tailEnd type="none" w="med" len="med"/>
                </a14:hiddenLine>
              </a:ext>
            </a:extLst>
          </p:spPr>
        </p:pic>
        <p:pic>
          <p:nvPicPr>
            <p:cNvPr id="23582" name="Picture 30" descr="droppedImage.pdf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676400"/>
              <a:ext cx="469900" cy="469900"/>
            </a:xfrm>
            <a:prstGeom prst="rect">
              <a:avLst/>
            </a:prstGeom>
            <a:noFill/>
            <a:ln>
              <a:noFill/>
            </a:ln>
            <a:effectLst>
              <a:outerShdw blurRad="63500" dist="38100" dir="2700000" algn="ctr" rotWithShape="0">
                <a:srgbClr val="000000">
                  <a:alpha val="5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 type="none" w="med" len="med"/>
                  <a:tailEnd type="none" w="med" len="med"/>
                </a14:hiddenLine>
              </a:ext>
            </a:extLst>
          </p:spPr>
        </p:pic>
      </p:grpSp>
      <p:grpSp>
        <p:nvGrpSpPr>
          <p:cNvPr id="23583" name="Group 31"/>
          <p:cNvGrpSpPr>
            <a:grpSpLocks/>
          </p:cNvGrpSpPr>
          <p:nvPr/>
        </p:nvGrpSpPr>
        <p:grpSpPr bwMode="auto">
          <a:xfrm>
            <a:off x="3303985" y="4357688"/>
            <a:ext cx="330398" cy="1759148"/>
            <a:chOff x="0" y="0"/>
            <a:chExt cx="469900" cy="2501900"/>
          </a:xfrm>
        </p:grpSpPr>
        <p:pic>
          <p:nvPicPr>
            <p:cNvPr id="23584" name="Picture 32" descr="droppedImage.pdf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469900" cy="469900"/>
            </a:xfrm>
            <a:prstGeom prst="rect">
              <a:avLst/>
            </a:prstGeom>
            <a:noFill/>
            <a:ln>
              <a:noFill/>
            </a:ln>
            <a:effectLst>
              <a:outerShdw blurRad="63500" dist="38100" dir="2700000" algn="ctr" rotWithShape="0">
                <a:srgbClr val="000000">
                  <a:alpha val="5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 type="none" w="med" len="med"/>
                  <a:tailEnd type="none" w="med" len="med"/>
                </a14:hiddenLine>
              </a:ext>
            </a:extLst>
          </p:spPr>
        </p:pic>
        <p:pic>
          <p:nvPicPr>
            <p:cNvPr id="23585" name="Picture 33" descr="droppedImage.pdf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2032000"/>
              <a:ext cx="469900" cy="469900"/>
            </a:xfrm>
            <a:prstGeom prst="rect">
              <a:avLst/>
            </a:prstGeom>
            <a:noFill/>
            <a:ln>
              <a:noFill/>
            </a:ln>
            <a:effectLst>
              <a:outerShdw blurRad="63500" dist="38100" dir="2700000" algn="ctr" rotWithShape="0">
                <a:srgbClr val="000000">
                  <a:alpha val="5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 type="none" w="med" len="med"/>
                  <a:tailEnd type="none" w="med" len="med"/>
                </a14:hiddenLine>
              </a:ext>
            </a:extLst>
          </p:spPr>
        </p:pic>
      </p:grpSp>
      <p:grpSp>
        <p:nvGrpSpPr>
          <p:cNvPr id="23586" name="Group 34"/>
          <p:cNvGrpSpPr>
            <a:grpSpLocks/>
          </p:cNvGrpSpPr>
          <p:nvPr/>
        </p:nvGrpSpPr>
        <p:grpSpPr bwMode="auto">
          <a:xfrm>
            <a:off x="3303984" y="1500188"/>
            <a:ext cx="321469" cy="4598789"/>
            <a:chOff x="0" y="0"/>
            <a:chExt cx="457200" cy="6540500"/>
          </a:xfrm>
        </p:grpSpPr>
        <p:pic>
          <p:nvPicPr>
            <p:cNvPr id="23587" name="Picture 35" descr="droppedImage.pdf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457200" cy="457200"/>
            </a:xfrm>
            <a:prstGeom prst="rect">
              <a:avLst/>
            </a:prstGeom>
            <a:noFill/>
            <a:ln>
              <a:noFill/>
            </a:ln>
            <a:effectLst>
              <a:outerShdw blurRad="63500" dist="38100" dir="2700000" algn="ctr" rotWithShape="0">
                <a:srgbClr val="000000">
                  <a:alpha val="5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 type="none" w="med" len="med"/>
                  <a:tailEnd type="none" w="med" len="med"/>
                </a14:hiddenLine>
              </a:ext>
            </a:extLst>
          </p:spPr>
        </p:pic>
        <p:pic>
          <p:nvPicPr>
            <p:cNvPr id="23588" name="Picture 36" descr="droppedImage.pdf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2032000"/>
              <a:ext cx="457200" cy="457200"/>
            </a:xfrm>
            <a:prstGeom prst="rect">
              <a:avLst/>
            </a:prstGeom>
            <a:noFill/>
            <a:ln>
              <a:noFill/>
            </a:ln>
            <a:effectLst>
              <a:outerShdw blurRad="63500" dist="38100" dir="2700000" algn="ctr" rotWithShape="0">
                <a:srgbClr val="000000">
                  <a:alpha val="5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 type="none" w="med" len="med"/>
                  <a:tailEnd type="none" w="med" len="med"/>
                </a14:hiddenLine>
              </a:ext>
            </a:extLst>
          </p:spPr>
        </p:pic>
        <p:pic>
          <p:nvPicPr>
            <p:cNvPr id="23589" name="Picture 37" descr="droppedImage.pdf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4064000"/>
              <a:ext cx="457200" cy="457200"/>
            </a:xfrm>
            <a:prstGeom prst="rect">
              <a:avLst/>
            </a:prstGeom>
            <a:noFill/>
            <a:ln>
              <a:noFill/>
            </a:ln>
            <a:effectLst>
              <a:outerShdw blurRad="63500" dist="38100" dir="2700000" algn="ctr" rotWithShape="0">
                <a:srgbClr val="000000">
                  <a:alpha val="5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 type="none" w="med" len="med"/>
                  <a:tailEnd type="none" w="med" len="med"/>
                </a14:hiddenLine>
              </a:ext>
            </a:extLst>
          </p:spPr>
        </p:pic>
        <p:pic>
          <p:nvPicPr>
            <p:cNvPr id="23590" name="Picture 38" descr="droppedImage.pdf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6083300"/>
              <a:ext cx="457200" cy="457200"/>
            </a:xfrm>
            <a:prstGeom prst="rect">
              <a:avLst/>
            </a:prstGeom>
            <a:noFill/>
            <a:ln>
              <a:noFill/>
            </a:ln>
            <a:effectLst>
              <a:outerShdw blurRad="63500" dist="38100" dir="2700000" algn="ctr" rotWithShape="0">
                <a:srgbClr val="000000">
                  <a:alpha val="5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 type="none" w="med" len="med"/>
                  <a:tailEnd type="none" w="med" len="med"/>
                </a14:hiddenLine>
              </a:ext>
            </a:extLst>
          </p:spPr>
        </p:pic>
      </p:grpSp>
      <p:grpSp>
        <p:nvGrpSpPr>
          <p:cNvPr id="23591" name="Group 39"/>
          <p:cNvGrpSpPr>
            <a:grpSpLocks/>
          </p:cNvGrpSpPr>
          <p:nvPr/>
        </p:nvGrpSpPr>
        <p:grpSpPr bwMode="auto">
          <a:xfrm>
            <a:off x="3303985" y="1500188"/>
            <a:ext cx="330398" cy="4616648"/>
            <a:chOff x="0" y="0"/>
            <a:chExt cx="469900" cy="6565900"/>
          </a:xfrm>
        </p:grpSpPr>
        <p:pic>
          <p:nvPicPr>
            <p:cNvPr id="23592" name="Picture 40" descr="droppedImage.pdf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469900" cy="469900"/>
            </a:xfrm>
            <a:prstGeom prst="rect">
              <a:avLst/>
            </a:prstGeom>
            <a:noFill/>
            <a:ln>
              <a:noFill/>
            </a:ln>
            <a:effectLst>
              <a:outerShdw blurRad="63500" dist="38100" dir="2700000" algn="ctr" rotWithShape="0">
                <a:srgbClr val="000000">
                  <a:alpha val="5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 type="none" w="med" len="med"/>
                  <a:tailEnd type="none" w="med" len="med"/>
                </a14:hiddenLine>
              </a:ext>
            </a:extLst>
          </p:spPr>
        </p:pic>
        <p:pic>
          <p:nvPicPr>
            <p:cNvPr id="23593" name="Picture 41" descr="droppedImage.pdf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2032000"/>
              <a:ext cx="469900" cy="469900"/>
            </a:xfrm>
            <a:prstGeom prst="rect">
              <a:avLst/>
            </a:prstGeom>
            <a:noFill/>
            <a:ln>
              <a:noFill/>
            </a:ln>
            <a:effectLst>
              <a:outerShdw blurRad="63500" dist="38100" dir="2700000" algn="ctr" rotWithShape="0">
                <a:srgbClr val="000000">
                  <a:alpha val="5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 type="none" w="med" len="med"/>
                  <a:tailEnd type="none" w="med" len="med"/>
                </a14:hiddenLine>
              </a:ext>
            </a:extLst>
          </p:spPr>
        </p:pic>
        <p:pic>
          <p:nvPicPr>
            <p:cNvPr id="23594" name="Picture 42" descr="droppedImage.pdf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4064000"/>
              <a:ext cx="469900" cy="469900"/>
            </a:xfrm>
            <a:prstGeom prst="rect">
              <a:avLst/>
            </a:prstGeom>
            <a:noFill/>
            <a:ln>
              <a:noFill/>
            </a:ln>
            <a:effectLst>
              <a:outerShdw blurRad="63500" dist="38100" dir="2700000" algn="ctr" rotWithShape="0">
                <a:srgbClr val="000000">
                  <a:alpha val="5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 type="none" w="med" len="med"/>
                  <a:tailEnd type="none" w="med" len="med"/>
                </a14:hiddenLine>
              </a:ext>
            </a:extLst>
          </p:spPr>
        </p:pic>
        <p:pic>
          <p:nvPicPr>
            <p:cNvPr id="23595" name="Picture 43" descr="droppedImage.pdf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6096000"/>
              <a:ext cx="469900" cy="469900"/>
            </a:xfrm>
            <a:prstGeom prst="rect">
              <a:avLst/>
            </a:prstGeom>
            <a:noFill/>
            <a:ln>
              <a:noFill/>
            </a:ln>
            <a:effectLst>
              <a:outerShdw blurRad="63500" dist="38100" dir="2700000" algn="ctr" rotWithShape="0">
                <a:srgbClr val="000000">
                  <a:alpha val="5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 type="none" w="med" len="med"/>
                  <a:tailEnd type="none" w="med" len="med"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42573573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35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5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16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5500"/>
                            </p:stCondLst>
                            <p:childTnLst>
                              <p:par>
                                <p:cTn id="2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8000"/>
                            </p:stCondLst>
                            <p:childTnLst>
                              <p:par>
                                <p:cTn id="3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 nodeType="afterGroup">
                            <p:stCondLst>
                              <p:cond delay="8500"/>
                            </p:stCondLst>
                            <p:childTnLst>
                              <p:par>
                                <p:cTn id="34" presetID="23" presetClass="exit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5" dur="500"/>
                                        <p:tgtEl>
                                          <p:spTgt spid="235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4*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/>
                                        <p:tgtEl>
                                          <p:spTgt spid="235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4*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 nodeType="afterGroup">
                            <p:stCondLst>
                              <p:cond delay="9000"/>
                            </p:stCondLst>
                            <p:childTnLst>
                              <p:par>
                                <p:cTn id="39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35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35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 nodeType="afterGroup">
                            <p:stCondLst>
                              <p:cond delay="9500"/>
                            </p:stCondLst>
                            <p:childTnLst>
                              <p:par>
                                <p:cTn id="44" presetID="23" presetClass="entr" presetSubtype="16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35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35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 nodeType="afterGroup">
                            <p:stCondLst>
                              <p:cond delay="11500"/>
                            </p:stCondLst>
                            <p:childTnLst>
                              <p:par>
                                <p:cTn id="49" presetID="23" presetClass="entr" presetSubtype="16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35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35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 nodeType="afterGroup">
                            <p:stCondLst>
                              <p:cond delay="13500"/>
                            </p:stCondLst>
                            <p:childTnLst>
                              <p:par>
                                <p:cTn id="54" presetID="23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5" dur="500"/>
                                        <p:tgtEl>
                                          <p:spTgt spid="235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/>
                                        <p:tgtEl>
                                          <p:spTgt spid="235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2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1" dur="500"/>
                                        <p:tgtEl>
                                          <p:spTgt spid="235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/>
                                        <p:tgtEl>
                                          <p:spTgt spid="235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node-couch-example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958843"/>
            <a:ext cx="9144000" cy="5202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8742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25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5" name="Picture 1" descr="pasted-imag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6125" y="2077269"/>
            <a:ext cx="5554266" cy="35093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31746" name="Picture 2" descr="pasted-imag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4875" y="3593084"/>
            <a:ext cx="818183" cy="477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31747" name="Picture 3" descr="droppedImage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7071" y="2780482"/>
            <a:ext cx="1330523" cy="10090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31748" name="Picture 4" descr="pasted-image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7071" y="2777133"/>
            <a:ext cx="1330523" cy="10124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31749" name="Picture 5" descr="pasted-image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4875" y="3593084"/>
            <a:ext cx="818183" cy="477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31750" name="AutoShape 6"/>
          <p:cNvSpPr>
            <a:spLocks/>
          </p:cNvSpPr>
          <p:nvPr/>
        </p:nvSpPr>
        <p:spPr bwMode="auto">
          <a:xfrm>
            <a:off x="1003474" y="245566"/>
            <a:ext cx="7135936" cy="594941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6788" tIns="26788" rIns="26788" bIns="26788"/>
          <a:lstStyle/>
          <a:p>
            <a:pPr defTabSz="910796">
              <a:buClr>
                <a:srgbClr val="505050"/>
              </a:buClr>
            </a:pPr>
            <a:r>
              <a:rPr lang="en-US" sz="3700">
                <a:solidFill>
                  <a:srgbClr val="505050"/>
                </a:solidFill>
                <a:latin typeface="Helvetica Neue" charset="0"/>
                <a:cs typeface="Helvetica Neue" charset="0"/>
                <a:sym typeface="Helvetica Neue" charset="0"/>
              </a:rPr>
              <a:t>Optimistic Concurrency with CAS</a:t>
            </a:r>
            <a:endParaRPr lang="en-US"/>
          </a:p>
        </p:txBody>
      </p:sp>
      <p:pic>
        <p:nvPicPr>
          <p:cNvPr id="31751" name="Picture 7" descr="pasted-image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766" y="2259212"/>
            <a:ext cx="1902023" cy="31454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grpSp>
        <p:nvGrpSpPr>
          <p:cNvPr id="31752" name="Group 8"/>
          <p:cNvGrpSpPr>
            <a:grpSpLocks/>
          </p:cNvGrpSpPr>
          <p:nvPr/>
        </p:nvGrpSpPr>
        <p:grpSpPr bwMode="auto">
          <a:xfrm>
            <a:off x="1108398" y="1607344"/>
            <a:ext cx="2496964" cy="638473"/>
            <a:chOff x="0" y="0"/>
            <a:chExt cx="3550072" cy="908050"/>
          </a:xfrm>
        </p:grpSpPr>
        <p:pic>
          <p:nvPicPr>
            <p:cNvPr id="31753" name="Picture 9" descr="pasted-image.pdf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718267" cy="9080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sp>
          <p:nvSpPr>
            <p:cNvPr id="31754" name="AutoShape 10"/>
            <p:cNvSpPr>
              <a:spLocks/>
            </p:cNvSpPr>
            <p:nvPr/>
          </p:nvSpPr>
          <p:spPr bwMode="auto">
            <a:xfrm>
              <a:off x="914694" y="204814"/>
              <a:ext cx="2635378" cy="49842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r>
                <a:rPr lang="en-US" b="1"/>
                <a:t>CAS: 111111111</a:t>
              </a:r>
              <a:endParaRPr lang="en-US"/>
            </a:p>
          </p:txBody>
        </p:sp>
      </p:grpSp>
      <p:grpSp>
        <p:nvGrpSpPr>
          <p:cNvPr id="31755" name="Group 11"/>
          <p:cNvGrpSpPr>
            <a:grpSpLocks/>
          </p:cNvGrpSpPr>
          <p:nvPr/>
        </p:nvGrpSpPr>
        <p:grpSpPr bwMode="auto">
          <a:xfrm>
            <a:off x="1108398" y="5527476"/>
            <a:ext cx="2496964" cy="638473"/>
            <a:chOff x="0" y="0"/>
            <a:chExt cx="3550072" cy="908050"/>
          </a:xfrm>
        </p:grpSpPr>
        <p:pic>
          <p:nvPicPr>
            <p:cNvPr id="31756" name="Picture 12" descr="pasted-image.pdf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718267" cy="9080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sp>
          <p:nvSpPr>
            <p:cNvPr id="31757" name="AutoShape 13"/>
            <p:cNvSpPr>
              <a:spLocks/>
            </p:cNvSpPr>
            <p:nvPr/>
          </p:nvSpPr>
          <p:spPr bwMode="auto">
            <a:xfrm>
              <a:off x="914694" y="204814"/>
              <a:ext cx="2635378" cy="49842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r>
                <a:rPr lang="en-US" b="1"/>
                <a:t>CAS: 111111111</a:t>
              </a:r>
              <a:endParaRPr lang="en-US"/>
            </a:p>
          </p:txBody>
        </p:sp>
      </p:grpSp>
      <p:pic>
        <p:nvPicPr>
          <p:cNvPr id="31758" name="Picture 14" descr="pasted-image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7071" y="4055195"/>
            <a:ext cx="1330523" cy="9733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86339917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12560909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" presetID="212560909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125609096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14" presetID="2125609096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125609096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20" presetID="212560909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23" presetID="212560909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26" presetID="212560909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5500"/>
                            </p:stCondLst>
                            <p:childTnLst>
                              <p:par>
                                <p:cTn id="29" presetID="212560909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32" presetID="2125609096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6500"/>
                            </p:stCondLst>
                            <p:childTnLst>
                              <p:par>
                                <p:cTn id="35" presetID="2125609096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 nodeType="afterGroup">
                            <p:stCondLst>
                              <p:cond delay="7000"/>
                            </p:stCondLst>
                            <p:childTnLst>
                              <p:par>
                                <p:cTn id="38" presetID="2125609096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371600" y="4406900"/>
            <a:ext cx="7772400" cy="1362075"/>
          </a:xfrm>
        </p:spPr>
        <p:txBody>
          <a:bodyPr/>
          <a:lstStyle/>
          <a:p>
            <a:r>
              <a:rPr lang="en-US" dirty="0" smtClean="0"/>
              <a:t>Philipp Fehre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4294967295"/>
          </p:nvPr>
        </p:nvSpPr>
        <p:spPr>
          <a:xfrm>
            <a:off x="1371600" y="2906713"/>
            <a:ext cx="7772400" cy="1500187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Twitter: @</a:t>
            </a:r>
            <a:r>
              <a:rPr lang="en-US" dirty="0" err="1" smtClean="0"/>
              <a:t>ischi</a:t>
            </a:r>
            <a:r>
              <a:rPr lang="en-US" dirty="0" smtClean="0"/>
              <a:t> </a:t>
            </a:r>
          </a:p>
          <a:p>
            <a:r>
              <a:rPr lang="en-US" dirty="0" smtClean="0"/>
              <a:t>Github: @</a:t>
            </a:r>
            <a:r>
              <a:rPr lang="en-US" dirty="0" err="1" smtClean="0"/>
              <a:t>sideshowcoder</a:t>
            </a:r>
            <a:endParaRPr lang="en-US" dirty="0" smtClean="0"/>
          </a:p>
          <a:p>
            <a:r>
              <a:rPr lang="en-US" dirty="0" smtClean="0"/>
              <a:t>Developer Advocate, Couchbase</a:t>
            </a:r>
            <a:endParaRPr lang="en-US" dirty="0"/>
          </a:p>
        </p:txBody>
      </p:sp>
      <p:pic>
        <p:nvPicPr>
          <p:cNvPr id="3" name="Picture 2" descr="200x200-circle-ic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8256" y="1129197"/>
            <a:ext cx="25400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6967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769" name="Group 1"/>
          <p:cNvGrpSpPr>
            <a:grpSpLocks/>
          </p:cNvGrpSpPr>
          <p:nvPr/>
        </p:nvGrpSpPr>
        <p:grpSpPr bwMode="auto">
          <a:xfrm>
            <a:off x="1108398" y="1607344"/>
            <a:ext cx="2496964" cy="638473"/>
            <a:chOff x="0" y="0"/>
            <a:chExt cx="3550072" cy="908050"/>
          </a:xfrm>
        </p:grpSpPr>
        <p:pic>
          <p:nvPicPr>
            <p:cNvPr id="32770" name="Picture 2" descr="pasted-image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718267" cy="9080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sp>
          <p:nvSpPr>
            <p:cNvPr id="32771" name="AutoShape 3"/>
            <p:cNvSpPr>
              <a:spLocks/>
            </p:cNvSpPr>
            <p:nvPr/>
          </p:nvSpPr>
          <p:spPr bwMode="auto">
            <a:xfrm>
              <a:off x="914694" y="204814"/>
              <a:ext cx="2635378" cy="49842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r>
                <a:rPr lang="en-US" b="1"/>
                <a:t>CAS: 222222222</a:t>
              </a:r>
              <a:endParaRPr lang="en-US"/>
            </a:p>
          </p:txBody>
        </p:sp>
      </p:grpSp>
      <p:pic>
        <p:nvPicPr>
          <p:cNvPr id="32772" name="Picture 4" descr="pasted-imag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6125" y="2077269"/>
            <a:ext cx="5554266" cy="35093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32773" name="AutoShape 5"/>
          <p:cNvSpPr>
            <a:spLocks/>
          </p:cNvSpPr>
          <p:nvPr/>
        </p:nvSpPr>
        <p:spPr bwMode="auto">
          <a:xfrm>
            <a:off x="1003474" y="245566"/>
            <a:ext cx="7135936" cy="594941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6788" tIns="26788" rIns="26788" bIns="26788"/>
          <a:lstStyle/>
          <a:p>
            <a:pPr defTabSz="910796">
              <a:buClr>
                <a:srgbClr val="505050"/>
              </a:buClr>
            </a:pPr>
            <a:r>
              <a:rPr lang="en-US" sz="3700">
                <a:solidFill>
                  <a:srgbClr val="505050"/>
                </a:solidFill>
                <a:latin typeface="Helvetica Neue" charset="0"/>
                <a:cs typeface="Helvetica Neue" charset="0"/>
                <a:sym typeface="Helvetica Neue" charset="0"/>
              </a:rPr>
              <a:t>Optimistic Concurrency with CAS</a:t>
            </a:r>
            <a:endParaRPr lang="en-US"/>
          </a:p>
        </p:txBody>
      </p:sp>
      <p:pic>
        <p:nvPicPr>
          <p:cNvPr id="32774" name="Picture 6" descr="pasted-image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766" y="2259212"/>
            <a:ext cx="1902023" cy="31454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grpSp>
        <p:nvGrpSpPr>
          <p:cNvPr id="32775" name="Group 7"/>
          <p:cNvGrpSpPr>
            <a:grpSpLocks/>
          </p:cNvGrpSpPr>
          <p:nvPr/>
        </p:nvGrpSpPr>
        <p:grpSpPr bwMode="auto">
          <a:xfrm>
            <a:off x="1108398" y="1607344"/>
            <a:ext cx="2496964" cy="638473"/>
            <a:chOff x="0" y="0"/>
            <a:chExt cx="3550072" cy="908050"/>
          </a:xfrm>
        </p:grpSpPr>
        <p:pic>
          <p:nvPicPr>
            <p:cNvPr id="32776" name="Picture 8" descr="pasted-image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718267" cy="9080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sp>
          <p:nvSpPr>
            <p:cNvPr id="32777" name="AutoShape 9"/>
            <p:cNvSpPr>
              <a:spLocks/>
            </p:cNvSpPr>
            <p:nvPr/>
          </p:nvSpPr>
          <p:spPr bwMode="auto">
            <a:xfrm>
              <a:off x="914694" y="204814"/>
              <a:ext cx="2635378" cy="49842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r>
                <a:rPr lang="en-US" b="1"/>
                <a:t>CAS: 111111111</a:t>
              </a:r>
              <a:endParaRPr lang="en-US"/>
            </a:p>
          </p:txBody>
        </p:sp>
      </p:grpSp>
      <p:grpSp>
        <p:nvGrpSpPr>
          <p:cNvPr id="32778" name="Group 10"/>
          <p:cNvGrpSpPr>
            <a:grpSpLocks/>
          </p:cNvGrpSpPr>
          <p:nvPr/>
        </p:nvGrpSpPr>
        <p:grpSpPr bwMode="auto">
          <a:xfrm>
            <a:off x="1108398" y="5527476"/>
            <a:ext cx="2496964" cy="638473"/>
            <a:chOff x="0" y="0"/>
            <a:chExt cx="3550072" cy="908050"/>
          </a:xfrm>
        </p:grpSpPr>
        <p:pic>
          <p:nvPicPr>
            <p:cNvPr id="32779" name="Picture 11" descr="pasted-image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718267" cy="9080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sp>
          <p:nvSpPr>
            <p:cNvPr id="32780" name="AutoShape 12"/>
            <p:cNvSpPr>
              <a:spLocks/>
            </p:cNvSpPr>
            <p:nvPr/>
          </p:nvSpPr>
          <p:spPr bwMode="auto">
            <a:xfrm>
              <a:off x="914694" y="204814"/>
              <a:ext cx="2635378" cy="49842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r>
                <a:rPr lang="en-US" b="1"/>
                <a:t>CAS: 111111111</a:t>
              </a:r>
              <a:endParaRPr lang="en-US"/>
            </a:p>
          </p:txBody>
        </p:sp>
      </p:grpSp>
      <p:pic>
        <p:nvPicPr>
          <p:cNvPr id="32781" name="Picture 13" descr="pasted-image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5945" y="3593084"/>
            <a:ext cx="818183" cy="477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32782" name="Picture 14" descr="pasted-image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1719" y="2629793"/>
            <a:ext cx="1330523" cy="11072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32783" name="Picture 15" descr="pasted-image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1719" y="2725788"/>
            <a:ext cx="1330523" cy="1011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32784" name="Picture 16" descr="pasted-image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4875" y="3593084"/>
            <a:ext cx="818183" cy="477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49657208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0825013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" presetID="20825013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082501320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14" presetID="208250132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08250132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20" presetID="20825013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23" presetID="20825013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5500"/>
                            </p:stCondLst>
                            <p:childTnLst>
                              <p:par>
                                <p:cTn id="26" presetID="208250132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29" presetID="208250132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afterGroup">
                            <p:stCondLst>
                              <p:cond delay="6500"/>
                            </p:stCondLst>
                            <p:childTnLst>
                              <p:par>
                                <p:cTn id="32" presetID="208250132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3" name="Picture 1" descr="pasted-imag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6125" y="2077269"/>
            <a:ext cx="5554266" cy="35093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33794" name="AutoShape 2"/>
          <p:cNvSpPr>
            <a:spLocks/>
          </p:cNvSpPr>
          <p:nvPr/>
        </p:nvSpPr>
        <p:spPr bwMode="auto">
          <a:xfrm>
            <a:off x="1003474" y="245566"/>
            <a:ext cx="7135936" cy="594941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6788" tIns="26788" rIns="26788" bIns="26788"/>
          <a:lstStyle/>
          <a:p>
            <a:pPr defTabSz="910796">
              <a:buClr>
                <a:srgbClr val="505050"/>
              </a:buClr>
            </a:pPr>
            <a:r>
              <a:rPr lang="en-US" sz="3700">
                <a:solidFill>
                  <a:srgbClr val="505050"/>
                </a:solidFill>
                <a:latin typeface="Helvetica Neue" charset="0"/>
                <a:cs typeface="Helvetica Neue" charset="0"/>
                <a:sym typeface="Helvetica Neue" charset="0"/>
              </a:rPr>
              <a:t>Optimistic Concurrency with CAS</a:t>
            </a:r>
            <a:endParaRPr lang="en-US"/>
          </a:p>
        </p:txBody>
      </p:sp>
      <p:pic>
        <p:nvPicPr>
          <p:cNvPr id="33795" name="Picture 3" descr="pasted-imag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766" y="2259212"/>
            <a:ext cx="1902023" cy="31454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grpSp>
        <p:nvGrpSpPr>
          <p:cNvPr id="33796" name="Group 4"/>
          <p:cNvGrpSpPr>
            <a:grpSpLocks/>
          </p:cNvGrpSpPr>
          <p:nvPr/>
        </p:nvGrpSpPr>
        <p:grpSpPr bwMode="auto">
          <a:xfrm>
            <a:off x="1108398" y="1607344"/>
            <a:ext cx="2496964" cy="638473"/>
            <a:chOff x="0" y="0"/>
            <a:chExt cx="3550072" cy="908050"/>
          </a:xfrm>
        </p:grpSpPr>
        <p:pic>
          <p:nvPicPr>
            <p:cNvPr id="33797" name="Picture 5" descr="pasted-image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718267" cy="9080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sp>
          <p:nvSpPr>
            <p:cNvPr id="33798" name="AutoShape 6"/>
            <p:cNvSpPr>
              <a:spLocks/>
            </p:cNvSpPr>
            <p:nvPr/>
          </p:nvSpPr>
          <p:spPr bwMode="auto">
            <a:xfrm>
              <a:off x="914694" y="204814"/>
              <a:ext cx="2635378" cy="49842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r>
                <a:rPr lang="en-US" b="1"/>
                <a:t>CAS: 222222222</a:t>
              </a:r>
              <a:endParaRPr lang="en-US"/>
            </a:p>
          </p:txBody>
        </p:sp>
      </p:grpSp>
      <p:grpSp>
        <p:nvGrpSpPr>
          <p:cNvPr id="33799" name="Group 7"/>
          <p:cNvGrpSpPr>
            <a:grpSpLocks/>
          </p:cNvGrpSpPr>
          <p:nvPr/>
        </p:nvGrpSpPr>
        <p:grpSpPr bwMode="auto">
          <a:xfrm>
            <a:off x="1108398" y="5527476"/>
            <a:ext cx="2496964" cy="638473"/>
            <a:chOff x="0" y="0"/>
            <a:chExt cx="3550072" cy="908050"/>
          </a:xfrm>
        </p:grpSpPr>
        <p:pic>
          <p:nvPicPr>
            <p:cNvPr id="33800" name="Picture 8" descr="pasted-image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718267" cy="9080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sp>
          <p:nvSpPr>
            <p:cNvPr id="33801" name="AutoShape 9"/>
            <p:cNvSpPr>
              <a:spLocks/>
            </p:cNvSpPr>
            <p:nvPr/>
          </p:nvSpPr>
          <p:spPr bwMode="auto">
            <a:xfrm>
              <a:off x="914694" y="204814"/>
              <a:ext cx="2635378" cy="49842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r>
                <a:rPr lang="en-US" b="1"/>
                <a:t>CAS: 111111111</a:t>
              </a:r>
              <a:endParaRPr lang="en-US"/>
            </a:p>
          </p:txBody>
        </p:sp>
      </p:grpSp>
      <p:pic>
        <p:nvPicPr>
          <p:cNvPr id="33802" name="Picture 10" descr="pasted-image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6336" y="3777258"/>
            <a:ext cx="1330523" cy="1082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grpSp>
        <p:nvGrpSpPr>
          <p:cNvPr id="33803" name="Group 11"/>
          <p:cNvGrpSpPr>
            <a:grpSpLocks/>
          </p:cNvGrpSpPr>
          <p:nvPr/>
        </p:nvGrpSpPr>
        <p:grpSpPr bwMode="auto">
          <a:xfrm>
            <a:off x="2210098" y="3259336"/>
            <a:ext cx="1803797" cy="982266"/>
            <a:chOff x="0" y="0"/>
            <a:chExt cx="2565400" cy="1397115"/>
          </a:xfrm>
        </p:grpSpPr>
        <p:grpSp>
          <p:nvGrpSpPr>
            <p:cNvPr id="33804" name="Group 12"/>
            <p:cNvGrpSpPr>
              <a:grpSpLocks/>
            </p:cNvGrpSpPr>
            <p:nvPr/>
          </p:nvGrpSpPr>
          <p:grpSpPr bwMode="auto">
            <a:xfrm>
              <a:off x="959688" y="903491"/>
              <a:ext cx="493624" cy="493624"/>
              <a:chOff x="0" y="-1"/>
              <a:chExt cx="493624" cy="493625"/>
            </a:xfrm>
          </p:grpSpPr>
          <p:sp>
            <p:nvSpPr>
              <p:cNvPr id="33805" name="Line 13"/>
              <p:cNvSpPr>
                <a:spLocks noChangeShapeType="1"/>
              </p:cNvSpPr>
              <p:nvPr/>
            </p:nvSpPr>
            <p:spPr bwMode="auto">
              <a:xfrm flipV="1">
                <a:off x="0" y="0"/>
                <a:ext cx="493624" cy="493624"/>
              </a:xfrm>
              <a:prstGeom prst="line">
                <a:avLst/>
              </a:prstGeom>
              <a:noFill/>
              <a:ln w="88900" cap="flat" cmpd="sng">
                <a:solidFill>
                  <a:srgbClr val="C54A3C"/>
                </a:solidFill>
                <a:prstDash val="solid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/>
              <a:p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33806" name="Line 14"/>
              <p:cNvSpPr>
                <a:spLocks noChangeShapeType="1"/>
              </p:cNvSpPr>
              <p:nvPr/>
            </p:nvSpPr>
            <p:spPr bwMode="auto">
              <a:xfrm flipH="1" flipV="1">
                <a:off x="0" y="-1"/>
                <a:ext cx="493624" cy="493625"/>
              </a:xfrm>
              <a:prstGeom prst="line">
                <a:avLst/>
              </a:prstGeom>
              <a:noFill/>
              <a:ln w="88900" cap="flat" cmpd="sng">
                <a:solidFill>
                  <a:srgbClr val="C54A3C"/>
                </a:solidFill>
                <a:prstDash val="solid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/>
              <a:p>
                <a:endParaRPr lang="en-US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33807" name="AutoShape 15"/>
            <p:cNvSpPr>
              <a:spLocks/>
            </p:cNvSpPr>
            <p:nvPr/>
          </p:nvSpPr>
          <p:spPr bwMode="auto">
            <a:xfrm>
              <a:off x="0" y="0"/>
              <a:ext cx="2565400" cy="89852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38" y="0"/>
                  </a:moveTo>
                  <a:cubicBezTo>
                    <a:pt x="957" y="0"/>
                    <a:pt x="0" y="2733"/>
                    <a:pt x="0" y="6106"/>
                  </a:cubicBezTo>
                  <a:lnTo>
                    <a:pt x="0" y="8548"/>
                  </a:lnTo>
                  <a:cubicBezTo>
                    <a:pt x="0" y="11920"/>
                    <a:pt x="957" y="14654"/>
                    <a:pt x="2138" y="14654"/>
                  </a:cubicBezTo>
                  <a:lnTo>
                    <a:pt x="9119" y="14654"/>
                  </a:lnTo>
                  <a:lnTo>
                    <a:pt x="10188" y="21600"/>
                  </a:lnTo>
                  <a:lnTo>
                    <a:pt x="11257" y="14654"/>
                  </a:lnTo>
                  <a:lnTo>
                    <a:pt x="19461" y="14654"/>
                  </a:lnTo>
                  <a:cubicBezTo>
                    <a:pt x="20642" y="14654"/>
                    <a:pt x="21600" y="11920"/>
                    <a:pt x="21600" y="8548"/>
                  </a:cubicBezTo>
                  <a:lnTo>
                    <a:pt x="21600" y="6106"/>
                  </a:lnTo>
                  <a:cubicBezTo>
                    <a:pt x="21600" y="2733"/>
                    <a:pt x="20642" y="0"/>
                    <a:pt x="19461" y="0"/>
                  </a:cubicBezTo>
                  <a:lnTo>
                    <a:pt x="2138" y="0"/>
                  </a:lnTo>
                  <a:close/>
                </a:path>
              </a:pathLst>
            </a:custGeom>
            <a:solidFill>
              <a:srgbClr val="FFFBB9"/>
            </a:solidFill>
            <a:ln w="25400" cap="flat" cmpd="sng">
              <a:solidFill>
                <a:srgbClr val="000000"/>
              </a:solidFill>
              <a:prstDash val="solid"/>
              <a:miter lim="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38100" tIns="38100" rIns="38100" bIns="38100" anchor="ctr"/>
            <a:lstStyle/>
            <a:p>
              <a:pPr defTabSz="580409">
                <a:lnSpc>
                  <a:spcPct val="80000"/>
                </a:lnSpc>
                <a:buClr>
                  <a:srgbClr val="FFFFFF"/>
                </a:buClr>
              </a:pPr>
              <a:r>
                <a:rPr lang="en-US" sz="1300" b="1">
                  <a:latin typeface="Calibri" charset="0"/>
                  <a:cs typeface="Calibri" charset="0"/>
                  <a:sym typeface="Calibri" charset="0"/>
                </a:rPr>
                <a:t>CAS MISMATCH</a:t>
              </a:r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70262333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1298017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38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38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817" name="Group 1"/>
          <p:cNvGrpSpPr>
            <a:grpSpLocks/>
          </p:cNvGrpSpPr>
          <p:nvPr/>
        </p:nvGrpSpPr>
        <p:grpSpPr bwMode="auto">
          <a:xfrm>
            <a:off x="1108398" y="5527476"/>
            <a:ext cx="2496964" cy="638473"/>
            <a:chOff x="0" y="0"/>
            <a:chExt cx="3550072" cy="908050"/>
          </a:xfrm>
        </p:grpSpPr>
        <p:pic>
          <p:nvPicPr>
            <p:cNvPr id="34818" name="Picture 2" descr="pasted-image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718267" cy="9080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sp>
          <p:nvSpPr>
            <p:cNvPr id="34819" name="AutoShape 3"/>
            <p:cNvSpPr>
              <a:spLocks/>
            </p:cNvSpPr>
            <p:nvPr/>
          </p:nvSpPr>
          <p:spPr bwMode="auto">
            <a:xfrm>
              <a:off x="914694" y="204814"/>
              <a:ext cx="2635378" cy="49842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r>
                <a:rPr lang="en-US" b="1"/>
                <a:t>CAS: 222222222</a:t>
              </a:r>
              <a:endParaRPr lang="en-US"/>
            </a:p>
          </p:txBody>
        </p:sp>
      </p:grpSp>
      <p:pic>
        <p:nvPicPr>
          <p:cNvPr id="34820" name="Picture 4" descr="pasted-imag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6125" y="2077269"/>
            <a:ext cx="5554266" cy="35093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34821" name="AutoShape 5"/>
          <p:cNvSpPr>
            <a:spLocks/>
          </p:cNvSpPr>
          <p:nvPr/>
        </p:nvSpPr>
        <p:spPr bwMode="auto">
          <a:xfrm>
            <a:off x="1003474" y="245566"/>
            <a:ext cx="7135936" cy="594941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6788" tIns="26788" rIns="26788" bIns="26788"/>
          <a:lstStyle/>
          <a:p>
            <a:pPr defTabSz="910796">
              <a:buClr>
                <a:srgbClr val="505050"/>
              </a:buClr>
            </a:pPr>
            <a:r>
              <a:rPr lang="en-US" sz="3700">
                <a:solidFill>
                  <a:srgbClr val="505050"/>
                </a:solidFill>
                <a:latin typeface="Helvetica Neue" charset="0"/>
                <a:cs typeface="Helvetica Neue" charset="0"/>
                <a:sym typeface="Helvetica Neue" charset="0"/>
              </a:rPr>
              <a:t>Optimistic Concurrency with CAS</a:t>
            </a:r>
            <a:endParaRPr lang="en-US"/>
          </a:p>
        </p:txBody>
      </p:sp>
      <p:pic>
        <p:nvPicPr>
          <p:cNvPr id="34822" name="Picture 6" descr="pasted-image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766" y="2259212"/>
            <a:ext cx="1902023" cy="31454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grpSp>
        <p:nvGrpSpPr>
          <p:cNvPr id="34823" name="Group 7"/>
          <p:cNvGrpSpPr>
            <a:grpSpLocks/>
          </p:cNvGrpSpPr>
          <p:nvPr/>
        </p:nvGrpSpPr>
        <p:grpSpPr bwMode="auto">
          <a:xfrm>
            <a:off x="1108398" y="1607344"/>
            <a:ext cx="2496964" cy="638473"/>
            <a:chOff x="0" y="0"/>
            <a:chExt cx="3550072" cy="908050"/>
          </a:xfrm>
        </p:grpSpPr>
        <p:pic>
          <p:nvPicPr>
            <p:cNvPr id="34824" name="Picture 8" descr="pasted-image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718267" cy="9080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sp>
          <p:nvSpPr>
            <p:cNvPr id="34825" name="AutoShape 9"/>
            <p:cNvSpPr>
              <a:spLocks/>
            </p:cNvSpPr>
            <p:nvPr/>
          </p:nvSpPr>
          <p:spPr bwMode="auto">
            <a:xfrm>
              <a:off x="914694" y="204814"/>
              <a:ext cx="2635378" cy="49842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r>
                <a:rPr lang="en-US" b="1"/>
                <a:t>CAS: 222222222</a:t>
              </a:r>
              <a:endParaRPr lang="en-US"/>
            </a:p>
          </p:txBody>
        </p:sp>
      </p:grpSp>
      <p:grpSp>
        <p:nvGrpSpPr>
          <p:cNvPr id="34826" name="Group 10"/>
          <p:cNvGrpSpPr>
            <a:grpSpLocks/>
          </p:cNvGrpSpPr>
          <p:nvPr/>
        </p:nvGrpSpPr>
        <p:grpSpPr bwMode="auto">
          <a:xfrm>
            <a:off x="1108398" y="5527476"/>
            <a:ext cx="2496964" cy="638473"/>
            <a:chOff x="0" y="0"/>
            <a:chExt cx="3550072" cy="908050"/>
          </a:xfrm>
        </p:grpSpPr>
        <p:pic>
          <p:nvPicPr>
            <p:cNvPr id="34827" name="Picture 11" descr="pasted-image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718267" cy="9080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sp>
          <p:nvSpPr>
            <p:cNvPr id="34828" name="AutoShape 12"/>
            <p:cNvSpPr>
              <a:spLocks/>
            </p:cNvSpPr>
            <p:nvPr/>
          </p:nvSpPr>
          <p:spPr bwMode="auto">
            <a:xfrm>
              <a:off x="914694" y="204814"/>
              <a:ext cx="2635378" cy="49842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r>
                <a:rPr lang="en-US" b="1"/>
                <a:t>CAS: 111111111</a:t>
              </a:r>
              <a:endParaRPr lang="en-US"/>
            </a:p>
          </p:txBody>
        </p:sp>
      </p:grpSp>
      <p:pic>
        <p:nvPicPr>
          <p:cNvPr id="34829" name="Picture 13" descr="pasted-image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266" y="3849812"/>
            <a:ext cx="1330523" cy="9733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34830" name="Picture 14" descr="pasted-image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4875" y="3593084"/>
            <a:ext cx="818183" cy="477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34831" name="Picture 15" descr="pasted-image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6336" y="3839766"/>
            <a:ext cx="1330523" cy="1082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34832" name="Picture 16" descr="pasted-image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4875" y="3593084"/>
            <a:ext cx="818183" cy="477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34833" name="AutoShape 17"/>
          <p:cNvSpPr>
            <a:spLocks/>
          </p:cNvSpPr>
          <p:nvPr/>
        </p:nvSpPr>
        <p:spPr bwMode="auto">
          <a:xfrm>
            <a:off x="1955602" y="4907980"/>
            <a:ext cx="1803797" cy="656332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188" y="0"/>
                </a:moveTo>
                <a:lnTo>
                  <a:pt x="9119" y="7481"/>
                </a:lnTo>
                <a:lnTo>
                  <a:pt x="2138" y="7481"/>
                </a:lnTo>
                <a:cubicBezTo>
                  <a:pt x="957" y="7481"/>
                  <a:pt x="0" y="10115"/>
                  <a:pt x="0" y="13364"/>
                </a:cubicBezTo>
                <a:lnTo>
                  <a:pt x="0" y="15717"/>
                </a:lnTo>
                <a:cubicBezTo>
                  <a:pt x="0" y="18966"/>
                  <a:pt x="957" y="21599"/>
                  <a:pt x="2138" y="21599"/>
                </a:cubicBezTo>
                <a:lnTo>
                  <a:pt x="19461" y="21599"/>
                </a:lnTo>
                <a:cubicBezTo>
                  <a:pt x="20642" y="21599"/>
                  <a:pt x="21600" y="18966"/>
                  <a:pt x="21600" y="15717"/>
                </a:cubicBezTo>
                <a:lnTo>
                  <a:pt x="21600" y="13364"/>
                </a:lnTo>
                <a:cubicBezTo>
                  <a:pt x="21600" y="10115"/>
                  <a:pt x="20642" y="7481"/>
                  <a:pt x="19461" y="7481"/>
                </a:cubicBezTo>
                <a:lnTo>
                  <a:pt x="11257" y="7481"/>
                </a:lnTo>
                <a:lnTo>
                  <a:pt x="10188" y="0"/>
                </a:lnTo>
                <a:close/>
              </a:path>
            </a:pathLst>
          </a:custGeom>
          <a:solidFill>
            <a:srgbClr val="FFFBB9"/>
          </a:solidFill>
          <a:ln w="25400" cap="flat" cmpd="sng">
            <a:solidFill>
              <a:srgbClr val="000000"/>
            </a:solidFill>
            <a:prstDash val="solid"/>
            <a:miter lim="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6788" tIns="26788" rIns="26788" bIns="26788" anchor="ctr"/>
          <a:lstStyle/>
          <a:p>
            <a:pPr defTabSz="580409">
              <a:lnSpc>
                <a:spcPct val="80000"/>
              </a:lnSpc>
              <a:buClr>
                <a:srgbClr val="FFFFFF"/>
              </a:buClr>
            </a:pPr>
            <a:r>
              <a:rPr lang="en-US" sz="1300" b="1">
                <a:latin typeface="Calibri" charset="0"/>
                <a:cs typeface="Calibri" charset="0"/>
                <a:sym typeface="Calibri" charset="0"/>
              </a:rPr>
              <a:t>RETRY MUTATION WITH UPDATED CAS</a:t>
            </a:r>
            <a:endParaRPr lang="en-US"/>
          </a:p>
        </p:txBody>
      </p:sp>
      <p:sp>
        <p:nvSpPr>
          <p:cNvPr id="34834" name="AutoShape 18"/>
          <p:cNvSpPr>
            <a:spLocks/>
          </p:cNvSpPr>
          <p:nvPr/>
        </p:nvSpPr>
        <p:spPr bwMode="auto">
          <a:xfrm>
            <a:off x="4393406" y="4019476"/>
            <a:ext cx="1884164" cy="65521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672" y="0"/>
                </a:moveTo>
                <a:lnTo>
                  <a:pt x="9648" y="7481"/>
                </a:lnTo>
                <a:lnTo>
                  <a:pt x="2047" y="7481"/>
                </a:lnTo>
                <a:cubicBezTo>
                  <a:pt x="916" y="7481"/>
                  <a:pt x="0" y="10115"/>
                  <a:pt x="0" y="13364"/>
                </a:cubicBezTo>
                <a:lnTo>
                  <a:pt x="0" y="15717"/>
                </a:lnTo>
                <a:cubicBezTo>
                  <a:pt x="0" y="18966"/>
                  <a:pt x="916" y="21599"/>
                  <a:pt x="2047" y="21599"/>
                </a:cubicBezTo>
                <a:lnTo>
                  <a:pt x="19552" y="21599"/>
                </a:lnTo>
                <a:cubicBezTo>
                  <a:pt x="20683" y="21599"/>
                  <a:pt x="21599" y="18966"/>
                  <a:pt x="21599" y="15717"/>
                </a:cubicBezTo>
                <a:lnTo>
                  <a:pt x="21599" y="13364"/>
                </a:lnTo>
                <a:cubicBezTo>
                  <a:pt x="21599" y="10115"/>
                  <a:pt x="20683" y="7481"/>
                  <a:pt x="19552" y="7481"/>
                </a:cubicBezTo>
                <a:lnTo>
                  <a:pt x="11692" y="7481"/>
                </a:lnTo>
                <a:lnTo>
                  <a:pt x="10672" y="0"/>
                </a:lnTo>
                <a:close/>
              </a:path>
            </a:pathLst>
          </a:custGeom>
          <a:solidFill>
            <a:srgbClr val="FFFBB9"/>
          </a:solidFill>
          <a:ln w="25400" cap="flat" cmpd="sng">
            <a:solidFill>
              <a:srgbClr val="000000"/>
            </a:solidFill>
            <a:prstDash val="solid"/>
            <a:miter lim="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6788" tIns="26788" rIns="26788" bIns="26788" anchor="ctr"/>
          <a:lstStyle/>
          <a:p>
            <a:pPr defTabSz="580409">
              <a:lnSpc>
                <a:spcPct val="80000"/>
              </a:lnSpc>
              <a:buClr>
                <a:srgbClr val="FFFFFF"/>
              </a:buClr>
            </a:pPr>
            <a:r>
              <a:rPr lang="en-US" sz="1300" b="1">
                <a:latin typeface="Calibri" charset="0"/>
                <a:cs typeface="Calibri" charset="0"/>
                <a:sym typeface="Calibri" charset="0"/>
              </a:rPr>
              <a:t>NEW CAS GENERATED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9658798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08250287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" presetID="208250287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08250287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4" presetID="2082502872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7" presetID="2082502872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20" presetID="2082502872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23" presetID="2082502872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26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48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48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31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48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48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 nodeType="afterGroup">
                            <p:stCondLst>
                              <p:cond delay="5500"/>
                            </p:stCondLst>
                            <p:childTnLst>
                              <p:par>
                                <p:cTn id="36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48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48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833" grpId="0" animBg="1" autoUpdateAnimBg="0"/>
      <p:bldP spid="34834" grpId="0" animBg="1" autoUpdateAnimBg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1" name="Picture 1" descr="pasted-imag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7071" y="2777133"/>
            <a:ext cx="1330523" cy="10124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35842" name="Picture 2" descr="pasted-imag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6125" y="2077269"/>
            <a:ext cx="5554266" cy="35093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35843" name="Picture 3" descr="pasted-image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4875" y="3593084"/>
            <a:ext cx="818183" cy="477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35844" name="AutoShape 4"/>
          <p:cNvSpPr>
            <a:spLocks/>
          </p:cNvSpPr>
          <p:nvPr/>
        </p:nvSpPr>
        <p:spPr bwMode="auto">
          <a:xfrm>
            <a:off x="1003474" y="245566"/>
            <a:ext cx="7135936" cy="594941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6788" tIns="26788" rIns="26788" bIns="26788"/>
          <a:lstStyle/>
          <a:p>
            <a:pPr defTabSz="910796">
              <a:buClr>
                <a:srgbClr val="505050"/>
              </a:buClr>
            </a:pPr>
            <a:r>
              <a:rPr lang="en-US" sz="3700">
                <a:solidFill>
                  <a:srgbClr val="505050"/>
                </a:solidFill>
                <a:latin typeface="Helvetica Neue" charset="0"/>
                <a:cs typeface="Helvetica Neue" charset="0"/>
                <a:sym typeface="Helvetica Neue" charset="0"/>
              </a:rPr>
              <a:t>Optimistic Concurrency with CAS</a:t>
            </a:r>
            <a:endParaRPr lang="en-US"/>
          </a:p>
        </p:txBody>
      </p:sp>
      <p:pic>
        <p:nvPicPr>
          <p:cNvPr id="35845" name="Picture 5" descr="pasted-image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766" y="2259212"/>
            <a:ext cx="1902023" cy="31454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grpSp>
        <p:nvGrpSpPr>
          <p:cNvPr id="35846" name="Group 6"/>
          <p:cNvGrpSpPr>
            <a:grpSpLocks/>
          </p:cNvGrpSpPr>
          <p:nvPr/>
        </p:nvGrpSpPr>
        <p:grpSpPr bwMode="auto">
          <a:xfrm>
            <a:off x="1108398" y="1607344"/>
            <a:ext cx="2496964" cy="638473"/>
            <a:chOff x="0" y="0"/>
            <a:chExt cx="3550072" cy="908050"/>
          </a:xfrm>
        </p:grpSpPr>
        <p:pic>
          <p:nvPicPr>
            <p:cNvPr id="35847" name="Picture 7" descr="pasted-image.pdf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718267" cy="9080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sp>
          <p:nvSpPr>
            <p:cNvPr id="35848" name="AutoShape 8"/>
            <p:cNvSpPr>
              <a:spLocks/>
            </p:cNvSpPr>
            <p:nvPr/>
          </p:nvSpPr>
          <p:spPr bwMode="auto">
            <a:xfrm>
              <a:off x="914694" y="204814"/>
              <a:ext cx="2635378" cy="49842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r>
                <a:rPr lang="en-US" b="1"/>
                <a:t>CAS: 222222222</a:t>
              </a:r>
              <a:endParaRPr lang="en-US"/>
            </a:p>
          </p:txBody>
        </p:sp>
      </p:grpSp>
      <p:grpSp>
        <p:nvGrpSpPr>
          <p:cNvPr id="35849" name="Group 9"/>
          <p:cNvGrpSpPr>
            <a:grpSpLocks/>
          </p:cNvGrpSpPr>
          <p:nvPr/>
        </p:nvGrpSpPr>
        <p:grpSpPr bwMode="auto">
          <a:xfrm>
            <a:off x="1108398" y="5527476"/>
            <a:ext cx="2496964" cy="638473"/>
            <a:chOff x="0" y="0"/>
            <a:chExt cx="3550072" cy="908050"/>
          </a:xfrm>
        </p:grpSpPr>
        <p:pic>
          <p:nvPicPr>
            <p:cNvPr id="35850" name="Picture 10" descr="pasted-image.pdf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718267" cy="9080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sp>
          <p:nvSpPr>
            <p:cNvPr id="35851" name="AutoShape 11"/>
            <p:cNvSpPr>
              <a:spLocks/>
            </p:cNvSpPr>
            <p:nvPr/>
          </p:nvSpPr>
          <p:spPr bwMode="auto">
            <a:xfrm>
              <a:off x="914694" y="204814"/>
              <a:ext cx="2635378" cy="49842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r>
                <a:rPr lang="en-US" b="1"/>
                <a:t>CAS: 222222222</a:t>
              </a:r>
              <a:endParaRPr lang="en-US"/>
            </a:p>
          </p:txBody>
        </p:sp>
      </p:grpSp>
      <p:pic>
        <p:nvPicPr>
          <p:cNvPr id="35852" name="Picture 12" descr="pasted-image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7071" y="4055195"/>
            <a:ext cx="1330523" cy="9733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grpSp>
        <p:nvGrpSpPr>
          <p:cNvPr id="35853" name="Group 13"/>
          <p:cNvGrpSpPr>
            <a:grpSpLocks/>
          </p:cNvGrpSpPr>
          <p:nvPr/>
        </p:nvGrpSpPr>
        <p:grpSpPr bwMode="auto">
          <a:xfrm>
            <a:off x="1108398" y="1607344"/>
            <a:ext cx="2496964" cy="638473"/>
            <a:chOff x="0" y="0"/>
            <a:chExt cx="3550072" cy="908050"/>
          </a:xfrm>
        </p:grpSpPr>
        <p:pic>
          <p:nvPicPr>
            <p:cNvPr id="35854" name="Picture 14" descr="pasted-image.pdf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718267" cy="9080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sp>
          <p:nvSpPr>
            <p:cNvPr id="35855" name="AutoShape 15"/>
            <p:cNvSpPr>
              <a:spLocks/>
            </p:cNvSpPr>
            <p:nvPr/>
          </p:nvSpPr>
          <p:spPr bwMode="auto">
            <a:xfrm>
              <a:off x="914694" y="204814"/>
              <a:ext cx="2635378" cy="49842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r>
                <a:rPr lang="en-US" b="1"/>
                <a:t>CAS: 333333333</a:t>
              </a:r>
              <a:endParaRPr lang="en-US"/>
            </a:p>
          </p:txBody>
        </p:sp>
      </p:grpSp>
      <p:grpSp>
        <p:nvGrpSpPr>
          <p:cNvPr id="35856" name="Group 16"/>
          <p:cNvGrpSpPr>
            <a:grpSpLocks/>
          </p:cNvGrpSpPr>
          <p:nvPr/>
        </p:nvGrpSpPr>
        <p:grpSpPr bwMode="auto">
          <a:xfrm>
            <a:off x="1108398" y="5527476"/>
            <a:ext cx="2496964" cy="638473"/>
            <a:chOff x="0" y="0"/>
            <a:chExt cx="3550072" cy="908050"/>
          </a:xfrm>
        </p:grpSpPr>
        <p:pic>
          <p:nvPicPr>
            <p:cNvPr id="35857" name="Picture 17" descr="pasted-image.pdf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718267" cy="9080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sp>
          <p:nvSpPr>
            <p:cNvPr id="35858" name="AutoShape 18"/>
            <p:cNvSpPr>
              <a:spLocks/>
            </p:cNvSpPr>
            <p:nvPr/>
          </p:nvSpPr>
          <p:spPr bwMode="auto">
            <a:xfrm>
              <a:off x="914694" y="204814"/>
              <a:ext cx="2635378" cy="49842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r>
                <a:rPr lang="en-US" b="1"/>
                <a:t>CAS: 333333333</a:t>
              </a:r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32902992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1395929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" presetID="21395929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1395929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4" presetID="21395929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7" presetID="21395929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20" presetID="2139592952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23" presetID="2139592952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8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26" presetID="2139592952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29" presetID="2139592952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32" presetID="2139592952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5" name="Picture 1" descr="pasted-imag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6125" y="2077269"/>
            <a:ext cx="5554266" cy="35093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36866" name="Picture 2" descr="pasted-imag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4875" y="3593084"/>
            <a:ext cx="818183" cy="477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36867" name="AutoShape 3"/>
          <p:cNvSpPr>
            <a:spLocks/>
          </p:cNvSpPr>
          <p:nvPr/>
        </p:nvSpPr>
        <p:spPr bwMode="auto">
          <a:xfrm>
            <a:off x="1003474" y="245567"/>
            <a:ext cx="7135936" cy="577081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6788" tIns="26788" rIns="26788" bIns="26788"/>
          <a:lstStyle/>
          <a:p>
            <a:pPr defTabSz="910796">
              <a:buClr>
                <a:srgbClr val="505050"/>
              </a:buClr>
            </a:pPr>
            <a:r>
              <a:rPr lang="en-US" sz="3500">
                <a:solidFill>
                  <a:srgbClr val="505050"/>
                </a:solidFill>
                <a:latin typeface="Helvetica Neue" charset="0"/>
                <a:cs typeface="Helvetica Neue" charset="0"/>
                <a:sym typeface="Helvetica Neue" charset="0"/>
              </a:rPr>
              <a:t>Pessimistic Concurrency with Lock</a:t>
            </a:r>
            <a:endParaRPr lang="en-US"/>
          </a:p>
        </p:txBody>
      </p:sp>
      <p:pic>
        <p:nvPicPr>
          <p:cNvPr id="36868" name="Picture 4" descr="pasted-image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766" y="2259212"/>
            <a:ext cx="1902023" cy="31454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36869" name="Picture 5" descr="pasted-image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7071" y="4055195"/>
            <a:ext cx="1330523" cy="9733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36870" name="Picture 6" descr="pasted-image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7071" y="2643187"/>
            <a:ext cx="1330523" cy="10090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36871" name="Picture 7" descr="pasted-image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7071" y="2592959"/>
            <a:ext cx="1330523" cy="11083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36872" name="Picture 8" descr="pasted-image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4875" y="3593084"/>
            <a:ext cx="818183" cy="477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36873" name="AutoShape 9"/>
          <p:cNvSpPr>
            <a:spLocks/>
          </p:cNvSpPr>
          <p:nvPr/>
        </p:nvSpPr>
        <p:spPr bwMode="auto">
          <a:xfrm>
            <a:off x="2111871" y="1971229"/>
            <a:ext cx="1803797" cy="62507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38" y="0"/>
                </a:moveTo>
                <a:cubicBezTo>
                  <a:pt x="957" y="0"/>
                  <a:pt x="0" y="2765"/>
                  <a:pt x="0" y="6176"/>
                </a:cubicBezTo>
                <a:lnTo>
                  <a:pt x="0" y="8647"/>
                </a:lnTo>
                <a:cubicBezTo>
                  <a:pt x="0" y="12059"/>
                  <a:pt x="957" y="14824"/>
                  <a:pt x="2138" y="14824"/>
                </a:cubicBezTo>
                <a:lnTo>
                  <a:pt x="9266" y="14824"/>
                </a:lnTo>
                <a:lnTo>
                  <a:pt x="10338" y="21600"/>
                </a:lnTo>
                <a:lnTo>
                  <a:pt x="11408" y="14824"/>
                </a:lnTo>
                <a:lnTo>
                  <a:pt x="19461" y="14824"/>
                </a:lnTo>
                <a:cubicBezTo>
                  <a:pt x="20642" y="14824"/>
                  <a:pt x="21600" y="12059"/>
                  <a:pt x="21600" y="8647"/>
                </a:cubicBezTo>
                <a:lnTo>
                  <a:pt x="21600" y="6176"/>
                </a:lnTo>
                <a:cubicBezTo>
                  <a:pt x="21600" y="2765"/>
                  <a:pt x="20642" y="0"/>
                  <a:pt x="19461" y="0"/>
                </a:cubicBezTo>
                <a:lnTo>
                  <a:pt x="2138" y="0"/>
                </a:lnTo>
                <a:close/>
              </a:path>
            </a:pathLst>
          </a:custGeom>
          <a:solidFill>
            <a:srgbClr val="FFFBB9"/>
          </a:solidFill>
          <a:ln w="25400" cap="flat" cmpd="sng">
            <a:solidFill>
              <a:srgbClr val="000000"/>
            </a:solidFill>
            <a:prstDash val="solid"/>
            <a:miter lim="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6788" tIns="26788" rIns="26788" bIns="26788" anchor="ctr"/>
          <a:lstStyle/>
          <a:p>
            <a:pPr defTabSz="580409">
              <a:lnSpc>
                <a:spcPct val="80000"/>
              </a:lnSpc>
              <a:buClr>
                <a:srgbClr val="FFFFFF"/>
              </a:buClr>
            </a:pPr>
            <a:r>
              <a:rPr lang="en-US" sz="1300" b="1">
                <a:latin typeface="Calibri" charset="0"/>
                <a:cs typeface="Calibri" charset="0"/>
                <a:sym typeface="Calibri" charset="0"/>
              </a:rPr>
              <a:t>UNLOCKS AFTER COMPLETE</a:t>
            </a:r>
            <a:endParaRPr lang="en-US"/>
          </a:p>
        </p:txBody>
      </p:sp>
      <p:sp>
        <p:nvSpPr>
          <p:cNvPr id="36874" name="AutoShape 10"/>
          <p:cNvSpPr>
            <a:spLocks/>
          </p:cNvSpPr>
          <p:nvPr/>
        </p:nvSpPr>
        <p:spPr bwMode="auto">
          <a:xfrm>
            <a:off x="4254996" y="3057302"/>
            <a:ext cx="1884164" cy="613916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047" y="0"/>
                </a:moveTo>
                <a:cubicBezTo>
                  <a:pt x="916" y="0"/>
                  <a:pt x="0" y="2814"/>
                  <a:pt x="0" y="6286"/>
                </a:cubicBezTo>
                <a:lnTo>
                  <a:pt x="0" y="8801"/>
                </a:lnTo>
                <a:cubicBezTo>
                  <a:pt x="0" y="12273"/>
                  <a:pt x="916" y="15087"/>
                  <a:pt x="2047" y="15087"/>
                </a:cubicBezTo>
                <a:lnTo>
                  <a:pt x="9513" y="15087"/>
                </a:lnTo>
                <a:lnTo>
                  <a:pt x="10537" y="21600"/>
                </a:lnTo>
                <a:lnTo>
                  <a:pt x="11558" y="15087"/>
                </a:lnTo>
                <a:lnTo>
                  <a:pt x="19552" y="15087"/>
                </a:lnTo>
                <a:cubicBezTo>
                  <a:pt x="20683" y="15087"/>
                  <a:pt x="21599" y="12273"/>
                  <a:pt x="21599" y="8801"/>
                </a:cubicBezTo>
                <a:lnTo>
                  <a:pt x="21599" y="6286"/>
                </a:lnTo>
                <a:cubicBezTo>
                  <a:pt x="21599" y="2814"/>
                  <a:pt x="20683" y="0"/>
                  <a:pt x="19552" y="0"/>
                </a:cubicBezTo>
                <a:lnTo>
                  <a:pt x="2047" y="0"/>
                </a:lnTo>
                <a:close/>
              </a:path>
            </a:pathLst>
          </a:custGeom>
          <a:solidFill>
            <a:srgbClr val="FFFBB9"/>
          </a:solidFill>
          <a:ln w="25400" cap="flat" cmpd="sng">
            <a:solidFill>
              <a:srgbClr val="000000"/>
            </a:solidFill>
            <a:prstDash val="solid"/>
            <a:miter lim="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6788" tIns="26788" rIns="26788" bIns="26788" anchor="ctr"/>
          <a:lstStyle/>
          <a:p>
            <a:pPr defTabSz="580409">
              <a:lnSpc>
                <a:spcPct val="80000"/>
              </a:lnSpc>
              <a:buClr>
                <a:srgbClr val="FFFFFF"/>
              </a:buClr>
            </a:pPr>
            <a:r>
              <a:rPr lang="en-US" sz="1300" b="1">
                <a:latin typeface="Calibri" charset="0"/>
                <a:cs typeface="Calibri" charset="0"/>
                <a:sym typeface="Calibri" charset="0"/>
              </a:rPr>
              <a:t>NEW CAS GENERATED</a:t>
            </a:r>
            <a:endParaRPr lang="en-US"/>
          </a:p>
        </p:txBody>
      </p:sp>
      <p:pic>
        <p:nvPicPr>
          <p:cNvPr id="36875" name="Picture 11" descr="pasted-image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7071" y="4052962"/>
            <a:ext cx="1330523" cy="9766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grpSp>
        <p:nvGrpSpPr>
          <p:cNvPr id="36876" name="Group 12"/>
          <p:cNvGrpSpPr>
            <a:grpSpLocks/>
          </p:cNvGrpSpPr>
          <p:nvPr/>
        </p:nvGrpSpPr>
        <p:grpSpPr bwMode="auto">
          <a:xfrm>
            <a:off x="2299394" y="3509367"/>
            <a:ext cx="1803797" cy="982266"/>
            <a:chOff x="0" y="0"/>
            <a:chExt cx="2565400" cy="1397115"/>
          </a:xfrm>
        </p:grpSpPr>
        <p:grpSp>
          <p:nvGrpSpPr>
            <p:cNvPr id="36877" name="Group 13"/>
            <p:cNvGrpSpPr>
              <a:grpSpLocks/>
            </p:cNvGrpSpPr>
            <p:nvPr/>
          </p:nvGrpSpPr>
          <p:grpSpPr bwMode="auto">
            <a:xfrm>
              <a:off x="959688" y="903491"/>
              <a:ext cx="493624" cy="493624"/>
              <a:chOff x="0" y="-1"/>
              <a:chExt cx="493624" cy="493625"/>
            </a:xfrm>
          </p:grpSpPr>
          <p:sp>
            <p:nvSpPr>
              <p:cNvPr id="36878" name="Line 14"/>
              <p:cNvSpPr>
                <a:spLocks noChangeShapeType="1"/>
              </p:cNvSpPr>
              <p:nvPr/>
            </p:nvSpPr>
            <p:spPr bwMode="auto">
              <a:xfrm flipV="1">
                <a:off x="0" y="0"/>
                <a:ext cx="493624" cy="493624"/>
              </a:xfrm>
              <a:prstGeom prst="line">
                <a:avLst/>
              </a:prstGeom>
              <a:noFill/>
              <a:ln w="88900" cap="flat" cmpd="sng">
                <a:solidFill>
                  <a:srgbClr val="C54A3C"/>
                </a:solidFill>
                <a:prstDash val="solid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/>
              <a:p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36879" name="Line 15"/>
              <p:cNvSpPr>
                <a:spLocks noChangeShapeType="1"/>
              </p:cNvSpPr>
              <p:nvPr/>
            </p:nvSpPr>
            <p:spPr bwMode="auto">
              <a:xfrm flipH="1" flipV="1">
                <a:off x="0" y="-1"/>
                <a:ext cx="493624" cy="493625"/>
              </a:xfrm>
              <a:prstGeom prst="line">
                <a:avLst/>
              </a:prstGeom>
              <a:noFill/>
              <a:ln w="88900" cap="flat" cmpd="sng">
                <a:solidFill>
                  <a:srgbClr val="C54A3C"/>
                </a:solidFill>
                <a:prstDash val="solid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/>
              <a:p>
                <a:endParaRPr lang="en-US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36880" name="AutoShape 16"/>
            <p:cNvSpPr>
              <a:spLocks/>
            </p:cNvSpPr>
            <p:nvPr/>
          </p:nvSpPr>
          <p:spPr bwMode="auto">
            <a:xfrm>
              <a:off x="0" y="0"/>
              <a:ext cx="2565400" cy="89852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38" y="0"/>
                  </a:moveTo>
                  <a:cubicBezTo>
                    <a:pt x="957" y="0"/>
                    <a:pt x="0" y="2733"/>
                    <a:pt x="0" y="6106"/>
                  </a:cubicBezTo>
                  <a:lnTo>
                    <a:pt x="0" y="8548"/>
                  </a:lnTo>
                  <a:cubicBezTo>
                    <a:pt x="0" y="11920"/>
                    <a:pt x="957" y="14654"/>
                    <a:pt x="2138" y="14654"/>
                  </a:cubicBezTo>
                  <a:lnTo>
                    <a:pt x="9119" y="14654"/>
                  </a:lnTo>
                  <a:lnTo>
                    <a:pt x="10188" y="21600"/>
                  </a:lnTo>
                  <a:lnTo>
                    <a:pt x="11257" y="14654"/>
                  </a:lnTo>
                  <a:lnTo>
                    <a:pt x="19461" y="14654"/>
                  </a:lnTo>
                  <a:cubicBezTo>
                    <a:pt x="20642" y="14654"/>
                    <a:pt x="21600" y="11920"/>
                    <a:pt x="21600" y="8548"/>
                  </a:cubicBezTo>
                  <a:lnTo>
                    <a:pt x="21600" y="6106"/>
                  </a:lnTo>
                  <a:cubicBezTo>
                    <a:pt x="21600" y="2733"/>
                    <a:pt x="20642" y="0"/>
                    <a:pt x="19461" y="0"/>
                  </a:cubicBezTo>
                  <a:lnTo>
                    <a:pt x="2138" y="0"/>
                  </a:lnTo>
                  <a:close/>
                </a:path>
              </a:pathLst>
            </a:custGeom>
            <a:solidFill>
              <a:srgbClr val="FFFBB9"/>
            </a:solidFill>
            <a:ln w="25400" cap="flat" cmpd="sng">
              <a:solidFill>
                <a:srgbClr val="000000"/>
              </a:solidFill>
              <a:prstDash val="solid"/>
              <a:miter lim="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38100" tIns="38100" rIns="38100" bIns="38100" anchor="ctr"/>
            <a:lstStyle/>
            <a:p>
              <a:pPr defTabSz="580409">
                <a:lnSpc>
                  <a:spcPct val="80000"/>
                </a:lnSpc>
                <a:buClr>
                  <a:srgbClr val="FFFFFF"/>
                </a:buClr>
              </a:pPr>
              <a:r>
                <a:rPr lang="en-US" sz="1300" b="1">
                  <a:latin typeface="Calibri" charset="0"/>
                  <a:cs typeface="Calibri" charset="0"/>
                  <a:sym typeface="Calibri" charset="0"/>
                </a:rPr>
                <a:t>FAILS</a:t>
              </a:r>
              <a:endParaRPr lang="en-US"/>
            </a:p>
          </p:txBody>
        </p:sp>
      </p:grpSp>
      <p:pic>
        <p:nvPicPr>
          <p:cNvPr id="36881" name="Picture 17" descr="pasted-imag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4875" y="3593084"/>
            <a:ext cx="818183" cy="477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93184538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-2129997368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" presetID="-2129997368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1" presetID="-2129997368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4" presetID="-2129997368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-2129997368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1" presetID="-2129997368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4" presetID="-2129997368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7" presetID="-2129997368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-2129997368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4" presetID="-2129997368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7" presetID="-2129997368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40" presetID="-2129997368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-2129997368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7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68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68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52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68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68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57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68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68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73" grpId="0" animBg="1" autoUpdateAnimBg="0"/>
      <p:bldP spid="36874" grpId="0" animBg="1" autoUpdateAnimBg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AutoShape 1"/>
          <p:cNvSpPr>
            <a:spLocks/>
          </p:cNvSpPr>
          <p:nvPr/>
        </p:nvSpPr>
        <p:spPr bwMode="auto">
          <a:xfrm>
            <a:off x="687586" y="3075161"/>
            <a:ext cx="7786688" cy="91975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ctr">
              <a:lnSpc>
                <a:spcPct val="90000"/>
              </a:lnSpc>
              <a:buClr>
                <a:srgbClr val="2A7287"/>
              </a:buClr>
            </a:pPr>
            <a:r>
              <a:rPr lang="en-US" sz="5900">
                <a:solidFill>
                  <a:srgbClr val="2A7287"/>
                </a:solidFill>
              </a:rPr>
              <a:t>WHAT IS A VIEW?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983357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1" grpId="0" autoUpdateAnimBg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AutoShape 1"/>
          <p:cNvSpPr>
            <a:spLocks/>
          </p:cNvSpPr>
          <p:nvPr/>
        </p:nvSpPr>
        <p:spPr bwMode="auto">
          <a:xfrm>
            <a:off x="1116211" y="267891"/>
            <a:ext cx="6679406" cy="63735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6788" tIns="26788" rIns="26788" bIns="26788"/>
          <a:lstStyle/>
          <a:p>
            <a:pPr algn="ctr"/>
            <a:r>
              <a:rPr lang="en-US" sz="3900">
                <a:latin typeface="Helvetica Neue" charset="0"/>
                <a:cs typeface="Helvetica Neue" charset="0"/>
                <a:sym typeface="Helvetica Neue" charset="0"/>
              </a:rPr>
              <a:t>Views: Map-Reduce Indexes</a:t>
            </a:r>
            <a:endParaRPr lang="en-US"/>
          </a:p>
        </p:txBody>
      </p:sp>
      <p:sp>
        <p:nvSpPr>
          <p:cNvPr id="14338" name="AutoShape 2"/>
          <p:cNvSpPr>
            <a:spLocks/>
          </p:cNvSpPr>
          <p:nvPr/>
        </p:nvSpPr>
        <p:spPr bwMode="auto">
          <a:xfrm>
            <a:off x="535781" y="1750219"/>
            <a:ext cx="7795617" cy="146558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6788" tIns="26788" rIns="26788" bIns="26788"/>
          <a:lstStyle/>
          <a:p>
            <a:pPr marL="187517" indent="-187517">
              <a:spcBef>
                <a:spcPts val="1055"/>
              </a:spcBef>
              <a:buSzPct val="105000"/>
              <a:buFontTx/>
              <a:buChar char="•"/>
            </a:pPr>
            <a:r>
              <a:rPr lang="en-US" sz="2100">
                <a:latin typeface="Helvetica Neue" charset="0"/>
                <a:cs typeface="Helvetica Neue" charset="0"/>
                <a:sym typeface="Helvetica Neue" charset="0"/>
              </a:rPr>
              <a:t>In Couchbase, Map-Reduce is specifically used to create Indexes</a:t>
            </a:r>
          </a:p>
          <a:p>
            <a:pPr marL="187517" indent="-187517">
              <a:spcBef>
                <a:spcPts val="1055"/>
              </a:spcBef>
              <a:buSzPct val="105000"/>
              <a:buFontTx/>
              <a:buChar char="•"/>
            </a:pPr>
            <a:r>
              <a:rPr lang="en-US" sz="2100">
                <a:latin typeface="Helvetica Neue" charset="0"/>
                <a:cs typeface="Helvetica Neue" charset="0"/>
                <a:sym typeface="Helvetica Neue" charset="0"/>
              </a:rPr>
              <a:t>Map functions are applied to JSON documents and they output or "emit" data that is organized in an Index form </a:t>
            </a:r>
            <a:endParaRPr lang="en-US"/>
          </a:p>
        </p:txBody>
      </p:sp>
      <p:pic>
        <p:nvPicPr>
          <p:cNvPr id="14339" name="Picture 3" descr="pasted-imag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467" y="3600896"/>
            <a:ext cx="7397130" cy="24567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62407026"/>
      </p:ext>
    </p:extLst>
  </p:cSld>
  <p:clrMapOvr>
    <a:masterClrMapping/>
  </p:clrMapOvr>
  <p:transition xmlns:p14="http://schemas.microsoft.com/office/powerpoint/2010/main"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AutoShape 1"/>
          <p:cNvSpPr>
            <a:spLocks/>
          </p:cNvSpPr>
          <p:nvPr/>
        </p:nvSpPr>
        <p:spPr bwMode="auto">
          <a:xfrm>
            <a:off x="1212205" y="2509242"/>
            <a:ext cx="7609210" cy="1839516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6788" tIns="26788" rIns="26788" bIns="26788"/>
          <a:lstStyle/>
          <a:p>
            <a:pPr defTabSz="321457"/>
            <a:r>
              <a:rPr lang="en-US" b="1">
                <a:latin typeface="Menlo" charset="0"/>
                <a:cs typeface="Menlo" charset="0"/>
                <a:sym typeface="Menlo" charset="0"/>
              </a:rPr>
              <a:t>function (doc, meta) {</a:t>
            </a:r>
          </a:p>
          <a:p>
            <a:pPr defTabSz="321457"/>
            <a:r>
              <a:rPr lang="en-US" b="1">
                <a:latin typeface="Menlo" charset="0"/>
                <a:cs typeface="Menlo" charset="0"/>
                <a:sym typeface="Menlo" charset="0"/>
              </a:rPr>
              <a:t>	if (doc.type == </a:t>
            </a:r>
            <a:r>
              <a:rPr lang="ja-JP" altLang="en-US" b="1">
                <a:latin typeface="Menlo" charset="0"/>
                <a:cs typeface="Menlo" charset="0"/>
                <a:sym typeface="Menlo" charset="0"/>
              </a:rPr>
              <a:t>“</a:t>
            </a:r>
            <a:r>
              <a:rPr lang="en-US" b="1">
                <a:latin typeface="Menlo" charset="0"/>
                <a:cs typeface="Menlo" charset="0"/>
                <a:sym typeface="Menlo" charset="0"/>
              </a:rPr>
              <a:t>beer</a:t>
            </a:r>
            <a:r>
              <a:rPr lang="ja-JP" altLang="en-US" b="1">
                <a:latin typeface="Menlo" charset="0"/>
                <a:cs typeface="Menlo" charset="0"/>
                <a:sym typeface="Menlo" charset="0"/>
              </a:rPr>
              <a:t>”</a:t>
            </a:r>
            <a:r>
              <a:rPr lang="en-US" b="1">
                <a:latin typeface="Menlo" charset="0"/>
                <a:cs typeface="Menlo" charset="0"/>
                <a:sym typeface="Menlo" charset="0"/>
              </a:rPr>
              <a:t> &amp;&amp; doc.brewery_id &amp;&amp; doc.name) {</a:t>
            </a:r>
          </a:p>
          <a:p>
            <a:pPr defTabSz="321457"/>
            <a:r>
              <a:rPr lang="en-US" b="1">
                <a:latin typeface="Menlo" charset="0"/>
                <a:cs typeface="Menlo" charset="0"/>
                <a:sym typeface="Menlo" charset="0"/>
              </a:rPr>
              <a:t>		</a:t>
            </a:r>
            <a:r>
              <a:rPr lang="en-US" sz="2100" b="1">
                <a:latin typeface="Menlo" charset="0"/>
                <a:cs typeface="Menlo" charset="0"/>
                <a:sym typeface="Menlo" charset="0"/>
              </a:rPr>
              <a:t>emit(doc.name, doc.abv);</a:t>
            </a:r>
          </a:p>
          <a:p>
            <a:pPr defTabSz="321457"/>
            <a:r>
              <a:rPr lang="en-US" b="1">
                <a:latin typeface="Menlo" charset="0"/>
                <a:cs typeface="Menlo" charset="0"/>
                <a:sym typeface="Menlo" charset="0"/>
              </a:rPr>
              <a:t>	}</a:t>
            </a:r>
          </a:p>
          <a:p>
            <a:pPr defTabSz="321457"/>
            <a:r>
              <a:rPr lang="en-US" b="1">
                <a:latin typeface="Menlo" charset="0"/>
                <a:cs typeface="Menlo" charset="0"/>
                <a:sym typeface="Menlo" charset="0"/>
              </a:rPr>
              <a:t>}</a:t>
            </a:r>
            <a:endParaRPr lang="en-US"/>
          </a:p>
        </p:txBody>
      </p:sp>
      <p:sp>
        <p:nvSpPr>
          <p:cNvPr id="15362" name="AutoShape 2"/>
          <p:cNvSpPr>
            <a:spLocks/>
          </p:cNvSpPr>
          <p:nvPr/>
        </p:nvSpPr>
        <p:spPr bwMode="auto">
          <a:xfrm>
            <a:off x="1116211" y="267891"/>
            <a:ext cx="6679406" cy="63735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6788" tIns="26788" rIns="26788" bIns="26788"/>
          <a:lstStyle/>
          <a:p>
            <a:pPr algn="ctr"/>
            <a:r>
              <a:rPr lang="en-US" sz="3900">
                <a:latin typeface="Helvetica Neue" charset="0"/>
                <a:cs typeface="Helvetica Neue" charset="0"/>
                <a:sym typeface="Helvetica Neue" charset="0"/>
              </a:rPr>
              <a:t>Sample View</a:t>
            </a:r>
            <a:endParaRPr lang="en-US"/>
          </a:p>
        </p:txBody>
      </p:sp>
      <p:grpSp>
        <p:nvGrpSpPr>
          <p:cNvPr id="15363" name="Group 3"/>
          <p:cNvGrpSpPr>
            <a:grpSpLocks/>
          </p:cNvGrpSpPr>
          <p:nvPr/>
        </p:nvGrpSpPr>
        <p:grpSpPr bwMode="auto">
          <a:xfrm>
            <a:off x="1634133" y="839391"/>
            <a:ext cx="696516" cy="1612925"/>
            <a:chOff x="0" y="0"/>
            <a:chExt cx="990600" cy="2294883"/>
          </a:xfrm>
        </p:grpSpPr>
        <p:pic>
          <p:nvPicPr>
            <p:cNvPr id="15364" name="Picture 4" descr="pasted-image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990600" cy="1181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pic>
          <p:nvPicPr>
            <p:cNvPr id="15365" name="Picture 5" descr="pasted-image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-21583" y="1508796"/>
              <a:ext cx="1033766" cy="5384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</p:grpSp>
      <p:grpSp>
        <p:nvGrpSpPr>
          <p:cNvPr id="15366" name="Group 6"/>
          <p:cNvGrpSpPr>
            <a:grpSpLocks/>
          </p:cNvGrpSpPr>
          <p:nvPr/>
        </p:nvGrpSpPr>
        <p:grpSpPr bwMode="auto">
          <a:xfrm>
            <a:off x="223242" y="2625328"/>
            <a:ext cx="1078260" cy="544711"/>
            <a:chOff x="0" y="0"/>
            <a:chExt cx="1534054" cy="774700"/>
          </a:xfrm>
        </p:grpSpPr>
        <p:pic>
          <p:nvPicPr>
            <p:cNvPr id="15367" name="Picture 7" descr="pasted-image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673100" cy="774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pic>
          <p:nvPicPr>
            <p:cNvPr id="15368" name="Picture 8" descr="pasted-image.pd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762000" y="186299"/>
              <a:ext cx="772054" cy="4021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</p:grpSp>
      <p:grpSp>
        <p:nvGrpSpPr>
          <p:cNvPr id="15369" name="Group 9"/>
          <p:cNvGrpSpPr>
            <a:grpSpLocks/>
          </p:cNvGrpSpPr>
          <p:nvPr/>
        </p:nvGrpSpPr>
        <p:grpSpPr bwMode="auto">
          <a:xfrm>
            <a:off x="5646911" y="3171155"/>
            <a:ext cx="1731243" cy="2040434"/>
            <a:chOff x="-1" y="-1"/>
            <a:chExt cx="2460975" cy="2902968"/>
          </a:xfrm>
        </p:grpSpPr>
        <p:pic>
          <p:nvPicPr>
            <p:cNvPr id="15370" name="Picture 10" descr="pasted-image.pdf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7595" y="366647"/>
              <a:ext cx="1603379" cy="25363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pic>
          <p:nvPicPr>
            <p:cNvPr id="15371" name="Picture 11" descr="pasted-image.pdf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333610">
              <a:off x="62421" y="303684"/>
              <a:ext cx="1185307" cy="6173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576979720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3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3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53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53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53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53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views-example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5250" y="-1"/>
            <a:ext cx="8778875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3846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251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AutoShape 1"/>
          <p:cNvSpPr>
            <a:spLocks/>
          </p:cNvSpPr>
          <p:nvPr/>
        </p:nvSpPr>
        <p:spPr bwMode="auto">
          <a:xfrm>
            <a:off x="687586" y="3075161"/>
            <a:ext cx="7786688" cy="91975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ctr">
              <a:lnSpc>
                <a:spcPct val="90000"/>
              </a:lnSpc>
              <a:buClr>
                <a:srgbClr val="2A7287"/>
              </a:buClr>
            </a:pPr>
            <a:r>
              <a:rPr lang="en-US" sz="5900">
                <a:solidFill>
                  <a:srgbClr val="2A7287"/>
                </a:solidFill>
              </a:rPr>
              <a:t>SETUP SDK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234762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78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889" grpId="0" autoUpdateAnimBg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emchached785x14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68981"/>
            <a:ext cx="9144000" cy="1689019"/>
          </a:xfrm>
          <a:prstGeom prst="rect">
            <a:avLst/>
          </a:prstGeom>
        </p:spPr>
      </p:pic>
      <p:pic>
        <p:nvPicPr>
          <p:cNvPr id="5" name="Picture 4" descr="membase-logo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4614" y="3747498"/>
            <a:ext cx="4986528" cy="1267968"/>
          </a:xfrm>
          <a:prstGeom prst="rect">
            <a:avLst/>
          </a:prstGeom>
        </p:spPr>
      </p:pic>
      <p:pic>
        <p:nvPicPr>
          <p:cNvPr id="7" name="Picture 6" descr="200x200-circle-icon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7661" y="1207498"/>
            <a:ext cx="25400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1283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AutoShape 1"/>
          <p:cNvSpPr>
            <a:spLocks/>
          </p:cNvSpPr>
          <p:nvPr/>
        </p:nvSpPr>
        <p:spPr bwMode="auto">
          <a:xfrm>
            <a:off x="473273" y="267891"/>
            <a:ext cx="8206383" cy="63735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6788" tIns="26788" rIns="26788" bIns="26788"/>
          <a:lstStyle/>
          <a:p>
            <a:pPr algn="ctr"/>
            <a:r>
              <a:rPr lang="en-US" sz="3900">
                <a:latin typeface="Helvetica Neue" charset="0"/>
                <a:cs typeface="Helvetica Neue" charset="0"/>
                <a:sym typeface="Helvetica Neue" charset="0"/>
              </a:rPr>
              <a:t>Supported SDK's</a:t>
            </a:r>
            <a:endParaRPr lang="en-US"/>
          </a:p>
        </p:txBody>
      </p:sp>
      <p:pic>
        <p:nvPicPr>
          <p:cNvPr id="38914" name="Picture 2" descr="Screen Shot 2013-09-24 at 6.51.29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6242" y="1696641"/>
            <a:ext cx="6402586" cy="9911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38915" name="AutoShape 3"/>
          <p:cNvSpPr>
            <a:spLocks/>
          </p:cNvSpPr>
          <p:nvPr/>
        </p:nvSpPr>
        <p:spPr bwMode="auto">
          <a:xfrm>
            <a:off x="2503662" y="1098352"/>
            <a:ext cx="4142258" cy="392906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6788" tIns="26788" rIns="26788" bIns="26788"/>
          <a:lstStyle/>
          <a:p>
            <a:pPr algn="ctr"/>
            <a:r>
              <a:rPr lang="en-US" sz="2200" b="1"/>
              <a:t>www.couchbase.com/communities</a:t>
            </a:r>
            <a:endParaRPr lang="en-US"/>
          </a:p>
        </p:txBody>
      </p:sp>
      <p:sp>
        <p:nvSpPr>
          <p:cNvPr id="38916" name="AutoShape 4"/>
          <p:cNvSpPr>
            <a:spLocks/>
          </p:cNvSpPr>
          <p:nvPr/>
        </p:nvSpPr>
        <p:spPr bwMode="auto">
          <a:xfrm>
            <a:off x="776883" y="2893219"/>
            <a:ext cx="7795617" cy="2303859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6788" tIns="26788" rIns="26788" bIns="26788"/>
          <a:lstStyle/>
          <a:p>
            <a:pPr marL="187517" indent="-187517">
              <a:spcBef>
                <a:spcPts val="1055"/>
              </a:spcBef>
              <a:buSzPct val="105000"/>
              <a:buFontTx/>
              <a:buChar char="•"/>
            </a:pPr>
            <a:r>
              <a:rPr lang="en-US" sz="2100"/>
              <a:t>Each supported SDK page has instructions for setup</a:t>
            </a:r>
          </a:p>
          <a:p>
            <a:pPr marL="187517" indent="-187517">
              <a:spcBef>
                <a:spcPts val="1055"/>
              </a:spcBef>
              <a:buSzPct val="105000"/>
              <a:buFontTx/>
              <a:buChar char="•"/>
            </a:pPr>
            <a:r>
              <a:rPr lang="en-US" sz="2100"/>
              <a:t>PHP, Ruby, and Python clients are wrappers around libcouchbase C library, so libcouchbase must be installed </a:t>
            </a:r>
            <a:r>
              <a:rPr lang="en-US" sz="2100" i="1"/>
              <a:t>first</a:t>
            </a:r>
            <a:endParaRPr lang="en-US" sz="2100"/>
          </a:p>
          <a:p>
            <a:pPr marL="187517" indent="-187517">
              <a:spcBef>
                <a:spcPts val="1055"/>
              </a:spcBef>
              <a:buSzPct val="105000"/>
              <a:buFontTx/>
              <a:buChar char="•"/>
            </a:pPr>
            <a:r>
              <a:rPr lang="en-US" sz="2100"/>
              <a:t>For other community clients, click on "</a:t>
            </a:r>
            <a:r>
              <a:rPr lang="en-US" sz="2100" b="1"/>
              <a:t>All Clients</a:t>
            </a:r>
            <a:r>
              <a:rPr lang="en-US" sz="2100"/>
              <a:t>" on left nav, scroll down the page and you can see clients for Go, Erlang, Clojure, TCL, Perl and others.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501495"/>
      </p:ext>
    </p:extLst>
  </p:cSld>
  <p:clrMapOvr>
    <a:masterClrMapping/>
  </p:clrMapOvr>
  <p:transition xmlns:p14="http://schemas.microsoft.com/office/powerpoint/2010/main"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AutoShape 1"/>
          <p:cNvSpPr>
            <a:spLocks/>
          </p:cNvSpPr>
          <p:nvPr/>
        </p:nvSpPr>
        <p:spPr bwMode="auto">
          <a:xfrm>
            <a:off x="473273" y="267891"/>
            <a:ext cx="8206383" cy="63735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6788" tIns="26788" rIns="26788" bIns="26788"/>
          <a:lstStyle/>
          <a:p>
            <a:pPr algn="ctr"/>
            <a:r>
              <a:rPr lang="en-US" sz="3900">
                <a:latin typeface="Helvetica Neue" charset="0"/>
                <a:cs typeface="Helvetica Neue" charset="0"/>
                <a:sym typeface="Helvetica Neue" charset="0"/>
              </a:rPr>
              <a:t>Installing Libcouchbase</a:t>
            </a:r>
            <a:endParaRPr lang="en-US"/>
          </a:p>
        </p:txBody>
      </p:sp>
      <p:sp>
        <p:nvSpPr>
          <p:cNvPr id="39938" name="AutoShape 2"/>
          <p:cNvSpPr>
            <a:spLocks/>
          </p:cNvSpPr>
          <p:nvPr/>
        </p:nvSpPr>
        <p:spPr bwMode="auto">
          <a:xfrm>
            <a:off x="669727" y="2759273"/>
            <a:ext cx="7795617" cy="1884164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6788" tIns="26788" rIns="26788" bIns="26788"/>
          <a:lstStyle/>
          <a:p>
            <a:pPr marL="187517" indent="-187517">
              <a:spcBef>
                <a:spcPts val="1055"/>
              </a:spcBef>
              <a:buSzPct val="105000"/>
              <a:buFontTx/>
              <a:buChar char="•"/>
            </a:pPr>
            <a:r>
              <a:rPr lang="en-US" b="1"/>
              <a:t>Mac Tips before Libcouchbase &amp; SDK Install</a:t>
            </a:r>
          </a:p>
          <a:p>
            <a:pPr marL="366104" lvl="1" indent="-187517">
              <a:spcBef>
                <a:spcPts val="1055"/>
              </a:spcBef>
              <a:buSzPct val="105000"/>
              <a:buFontTx/>
              <a:buChar char="•"/>
            </a:pPr>
            <a:r>
              <a:rPr lang="en-US"/>
              <a:t>Make sure you have XCode &amp; Command Line Tools Installed</a:t>
            </a:r>
          </a:p>
          <a:p>
            <a:pPr marL="366104" lvl="1" indent="-187517">
              <a:spcBef>
                <a:spcPts val="1055"/>
              </a:spcBef>
              <a:buSzPct val="105000"/>
              <a:buFontTx/>
              <a:buChar char="•"/>
            </a:pPr>
            <a:r>
              <a:rPr lang="en-US"/>
              <a:t>Install Homebrew if you don't have it already</a:t>
            </a:r>
          </a:p>
          <a:p>
            <a:pPr marL="366104" lvl="1" indent="-187517">
              <a:spcBef>
                <a:spcPts val="1055"/>
              </a:spcBef>
              <a:buSzPct val="105000"/>
              <a:buFontTx/>
              <a:buChar char="•"/>
            </a:pPr>
            <a:r>
              <a:rPr lang="en-US"/>
              <a:t>Do a $ brew update, $ brew upgrade and $ brew doctor to be sure you're up to date</a:t>
            </a:r>
          </a:p>
        </p:txBody>
      </p:sp>
      <p:sp>
        <p:nvSpPr>
          <p:cNvPr id="39939" name="AutoShape 3"/>
          <p:cNvSpPr>
            <a:spLocks/>
          </p:cNvSpPr>
          <p:nvPr/>
        </p:nvSpPr>
        <p:spPr bwMode="auto">
          <a:xfrm>
            <a:off x="1472283" y="1009055"/>
            <a:ext cx="6205016" cy="392906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6788" tIns="26788" rIns="26788" bIns="26788"/>
          <a:lstStyle/>
          <a:p>
            <a:pPr algn="ctr"/>
            <a:r>
              <a:rPr lang="en-US" sz="2200" b="1"/>
              <a:t>www.couchbase.com/communities/c/getting-started</a:t>
            </a:r>
            <a:endParaRPr lang="en-US"/>
          </a:p>
        </p:txBody>
      </p:sp>
      <p:grpSp>
        <p:nvGrpSpPr>
          <p:cNvPr id="39940" name="Group 4"/>
          <p:cNvGrpSpPr>
            <a:grpSpLocks/>
          </p:cNvGrpSpPr>
          <p:nvPr/>
        </p:nvGrpSpPr>
        <p:grpSpPr bwMode="auto">
          <a:xfrm>
            <a:off x="2616399" y="1520280"/>
            <a:ext cx="4991695" cy="1030263"/>
            <a:chOff x="0" y="-1"/>
            <a:chExt cx="7100739" cy="1464322"/>
          </a:xfrm>
        </p:grpSpPr>
        <p:pic>
          <p:nvPicPr>
            <p:cNvPr id="39941" name="Picture 5" descr="Screen Shot 2013-09-24 at 6.51.29 AM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893" t="14413" b="13513"/>
            <a:stretch>
              <a:fillRect/>
            </a:stretch>
          </p:blipFill>
          <p:spPr bwMode="auto">
            <a:xfrm>
              <a:off x="0" y="224159"/>
              <a:ext cx="6565900" cy="101600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sp>
          <p:nvSpPr>
            <p:cNvPr id="39942" name="AutoShape 6"/>
            <p:cNvSpPr>
              <a:spLocks/>
            </p:cNvSpPr>
            <p:nvPr/>
          </p:nvSpPr>
          <p:spPr bwMode="auto">
            <a:xfrm>
              <a:off x="5372100" y="0"/>
              <a:ext cx="1728639" cy="146432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pPr algn="ctr" defTabSz="580409">
                <a:lnSpc>
                  <a:spcPct val="80000"/>
                </a:lnSpc>
                <a:buClr>
                  <a:srgbClr val="FFFFFF"/>
                </a:buClr>
              </a:pPr>
              <a:endParaRPr lang="en-US" sz="1300" b="1">
                <a:solidFill>
                  <a:srgbClr val="FFFFFF"/>
                </a:solidFill>
                <a:effectLst>
                  <a:outerShdw blurRad="38100" dist="38100" dir="2700000" algn="tl">
                    <a:srgbClr val="DDDDDD"/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83656245"/>
      </p:ext>
    </p:extLst>
  </p:cSld>
  <p:clrMapOvr>
    <a:masterClrMapping/>
  </p:clrMapOvr>
  <p:transition xmlns:p14="http://schemas.microsoft.com/office/powerpoint/2010/main"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AutoShape 1"/>
          <p:cNvSpPr>
            <a:spLocks/>
          </p:cNvSpPr>
          <p:nvPr/>
        </p:nvSpPr>
        <p:spPr bwMode="auto">
          <a:xfrm>
            <a:off x="687586" y="4939152"/>
            <a:ext cx="7786688" cy="91975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ctr">
              <a:lnSpc>
                <a:spcPct val="90000"/>
              </a:lnSpc>
              <a:buClr>
                <a:srgbClr val="2A7287"/>
              </a:buClr>
            </a:pPr>
            <a:r>
              <a:rPr lang="en-US" sz="5900" dirty="0">
                <a:solidFill>
                  <a:srgbClr val="2A7287"/>
                </a:solidFill>
              </a:rPr>
              <a:t>Q &amp; 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0772898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0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177" grpId="0" autoUpdateAnimBg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AutoShape 1"/>
          <p:cNvSpPr>
            <a:spLocks/>
          </p:cNvSpPr>
          <p:nvPr/>
        </p:nvSpPr>
        <p:spPr bwMode="auto">
          <a:xfrm>
            <a:off x="473273" y="267891"/>
            <a:ext cx="8206383" cy="63735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6788" tIns="26788" rIns="26788" bIns="26788"/>
          <a:lstStyle/>
          <a:p>
            <a:pPr algn="ctr"/>
            <a:r>
              <a:rPr lang="en-US" sz="3900">
                <a:latin typeface="Helvetica Neue" charset="0"/>
                <a:cs typeface="Helvetica Neue" charset="0"/>
                <a:sym typeface="Helvetica Neue" charset="0"/>
              </a:rPr>
              <a:t>Couchbase Server Core Principles</a:t>
            </a:r>
            <a:endParaRPr lang="en-US"/>
          </a:p>
        </p:txBody>
      </p:sp>
      <p:sp>
        <p:nvSpPr>
          <p:cNvPr id="11266" name="AutoShape 2"/>
          <p:cNvSpPr>
            <a:spLocks/>
          </p:cNvSpPr>
          <p:nvPr/>
        </p:nvSpPr>
        <p:spPr bwMode="auto">
          <a:xfrm>
            <a:off x="1946672" y="1729011"/>
            <a:ext cx="1705570" cy="71437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lnSpc>
                <a:spcPct val="80000"/>
              </a:lnSpc>
              <a:buClr>
                <a:srgbClr val="6095C9"/>
              </a:buClr>
            </a:pPr>
            <a:r>
              <a:rPr lang="en-US" sz="2500" b="1">
                <a:solidFill>
                  <a:srgbClr val="6095C9"/>
                </a:solidFill>
              </a:rPr>
              <a:t>Easy Scalability</a:t>
            </a:r>
            <a:endParaRPr lang="en-US"/>
          </a:p>
        </p:txBody>
      </p:sp>
      <p:sp>
        <p:nvSpPr>
          <p:cNvPr id="11267" name="AutoShape 3"/>
          <p:cNvSpPr>
            <a:spLocks/>
          </p:cNvSpPr>
          <p:nvPr/>
        </p:nvSpPr>
        <p:spPr bwMode="auto">
          <a:xfrm>
            <a:off x="5536406" y="1729011"/>
            <a:ext cx="2616398" cy="71437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lnSpc>
                <a:spcPct val="80000"/>
              </a:lnSpc>
              <a:buClr>
                <a:srgbClr val="6095C9"/>
              </a:buClr>
            </a:pPr>
            <a:r>
              <a:rPr lang="en-US" sz="2500" b="1">
                <a:solidFill>
                  <a:srgbClr val="6095C9"/>
                </a:solidFill>
              </a:rPr>
              <a:t>Consistent High Performance</a:t>
            </a:r>
            <a:endParaRPr lang="en-US"/>
          </a:p>
        </p:txBody>
      </p:sp>
      <p:sp>
        <p:nvSpPr>
          <p:cNvPr id="11268" name="AutoShape 4"/>
          <p:cNvSpPr>
            <a:spLocks/>
          </p:cNvSpPr>
          <p:nvPr/>
        </p:nvSpPr>
        <p:spPr bwMode="auto">
          <a:xfrm>
            <a:off x="1991320" y="4319736"/>
            <a:ext cx="1651992" cy="71437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lnSpc>
                <a:spcPct val="80000"/>
              </a:lnSpc>
              <a:buClr>
                <a:srgbClr val="6095C9"/>
              </a:buClr>
            </a:pPr>
            <a:r>
              <a:rPr lang="en-US" sz="2500" b="1">
                <a:solidFill>
                  <a:srgbClr val="6095C9"/>
                </a:solidFill>
              </a:rPr>
              <a:t>Always On 24x365</a:t>
            </a:r>
            <a:endParaRPr lang="en-US"/>
          </a:p>
        </p:txBody>
      </p:sp>
      <p:sp>
        <p:nvSpPr>
          <p:cNvPr id="11269" name="AutoShape 5"/>
          <p:cNvSpPr>
            <a:spLocks/>
          </p:cNvSpPr>
          <p:nvPr/>
        </p:nvSpPr>
        <p:spPr bwMode="auto">
          <a:xfrm>
            <a:off x="964406" y="2669977"/>
            <a:ext cx="3286125" cy="99119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6788" tIns="26788" rIns="26788" bIns="26788"/>
          <a:lstStyle/>
          <a:p>
            <a:pPr algn="ctr">
              <a:buClr>
                <a:srgbClr val="000000"/>
              </a:buClr>
            </a:pPr>
            <a:r>
              <a:rPr lang="en-US" sz="2000">
                <a:solidFill>
                  <a:srgbClr val="000000"/>
                </a:solidFill>
              </a:rPr>
              <a:t>Grow cluster without application changes, without downtime with a single click</a:t>
            </a:r>
            <a:endParaRPr lang="en-US"/>
          </a:p>
        </p:txBody>
      </p:sp>
      <p:sp>
        <p:nvSpPr>
          <p:cNvPr id="11270" name="AutoShape 6"/>
          <p:cNvSpPr>
            <a:spLocks/>
          </p:cNvSpPr>
          <p:nvPr/>
        </p:nvSpPr>
        <p:spPr bwMode="auto">
          <a:xfrm>
            <a:off x="4545211" y="2669977"/>
            <a:ext cx="3920133" cy="99119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6788" tIns="26788" rIns="26788" bIns="26788"/>
          <a:lstStyle/>
          <a:p>
            <a:pPr algn="ctr">
              <a:buClr>
                <a:srgbClr val="000000"/>
              </a:buClr>
            </a:pPr>
            <a:r>
              <a:rPr lang="en-US" sz="2000">
                <a:solidFill>
                  <a:srgbClr val="000000"/>
                </a:solidFill>
              </a:rPr>
              <a:t>Consistent sub-millisecond </a:t>
            </a:r>
            <a:br>
              <a:rPr lang="en-US" sz="2000">
                <a:solidFill>
                  <a:srgbClr val="000000"/>
                </a:solidFill>
              </a:rPr>
            </a:br>
            <a:r>
              <a:rPr lang="en-US" sz="2000">
                <a:solidFill>
                  <a:srgbClr val="000000"/>
                </a:solidFill>
              </a:rPr>
              <a:t>read and write response times </a:t>
            </a:r>
            <a:br>
              <a:rPr lang="en-US" sz="2000">
                <a:solidFill>
                  <a:srgbClr val="000000"/>
                </a:solidFill>
              </a:rPr>
            </a:br>
            <a:r>
              <a:rPr lang="en-US" sz="2000">
                <a:solidFill>
                  <a:srgbClr val="000000"/>
                </a:solidFill>
              </a:rPr>
              <a:t>with consistent high throughput</a:t>
            </a:r>
            <a:endParaRPr lang="en-US"/>
          </a:p>
        </p:txBody>
      </p:sp>
      <p:sp>
        <p:nvSpPr>
          <p:cNvPr id="11271" name="AutoShape 7"/>
          <p:cNvSpPr>
            <a:spLocks/>
          </p:cNvSpPr>
          <p:nvPr/>
        </p:nvSpPr>
        <p:spPr bwMode="auto">
          <a:xfrm>
            <a:off x="812602" y="5179219"/>
            <a:ext cx="3366492" cy="99119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6788" tIns="26788" rIns="26788" bIns="26788"/>
          <a:lstStyle/>
          <a:p>
            <a:pPr algn="ctr">
              <a:buClr>
                <a:srgbClr val="000000"/>
              </a:buClr>
            </a:pPr>
            <a:r>
              <a:rPr lang="en-US" sz="2000">
                <a:solidFill>
                  <a:srgbClr val="000000"/>
                </a:solidFill>
              </a:rPr>
              <a:t>No downtime for software upgrades, hardware maintenance, etc.</a:t>
            </a:r>
            <a:endParaRPr lang="en-US"/>
          </a:p>
        </p:txBody>
      </p:sp>
      <p:sp>
        <p:nvSpPr>
          <p:cNvPr id="11272" name="Line 8"/>
          <p:cNvSpPr>
            <a:spLocks noChangeShapeType="1"/>
          </p:cNvSpPr>
          <p:nvPr/>
        </p:nvSpPr>
        <p:spPr bwMode="auto">
          <a:xfrm flipH="1">
            <a:off x="4392291" y="1143000"/>
            <a:ext cx="1116" cy="5259586"/>
          </a:xfrm>
          <a:prstGeom prst="line">
            <a:avLst/>
          </a:prstGeom>
          <a:noFill/>
          <a:ln w="9525" cap="flat" cmpd="sng">
            <a:solidFill>
              <a:srgbClr val="CBCBCB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defTabSz="321457"/>
            <a:endParaRPr lang="en-US" sz="800">
              <a:solidFill>
                <a:srgbClr val="000000"/>
              </a:solidFill>
              <a:latin typeface="Helvetica" charset="0"/>
              <a:cs typeface="Helvetica" charset="0"/>
              <a:sym typeface="Helvetica" charset="0"/>
            </a:endParaRPr>
          </a:p>
        </p:txBody>
      </p:sp>
      <p:sp>
        <p:nvSpPr>
          <p:cNvPr id="11273" name="Line 9"/>
          <p:cNvSpPr>
            <a:spLocks noChangeShapeType="1"/>
          </p:cNvSpPr>
          <p:nvPr/>
        </p:nvSpPr>
        <p:spPr bwMode="auto">
          <a:xfrm>
            <a:off x="732235" y="3884414"/>
            <a:ext cx="7393781" cy="0"/>
          </a:xfrm>
          <a:prstGeom prst="line">
            <a:avLst/>
          </a:prstGeom>
          <a:noFill/>
          <a:ln w="9525" cap="flat" cmpd="sng">
            <a:solidFill>
              <a:srgbClr val="CBCBCB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defTabSz="321457"/>
            <a:endParaRPr lang="en-US" sz="800">
              <a:solidFill>
                <a:srgbClr val="000000"/>
              </a:solidFill>
              <a:latin typeface="Helvetica" charset="0"/>
              <a:cs typeface="Helvetica" charset="0"/>
              <a:sym typeface="Helvetica" charset="0"/>
            </a:endParaRPr>
          </a:p>
        </p:txBody>
      </p:sp>
      <p:sp>
        <p:nvSpPr>
          <p:cNvPr id="11274" name="AutoShape 10"/>
          <p:cNvSpPr>
            <a:spLocks/>
          </p:cNvSpPr>
          <p:nvPr/>
        </p:nvSpPr>
        <p:spPr bwMode="auto">
          <a:xfrm>
            <a:off x="5688211" y="4319736"/>
            <a:ext cx="2250281" cy="71437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lnSpc>
                <a:spcPct val="80000"/>
              </a:lnSpc>
              <a:buClr>
                <a:srgbClr val="6095C9"/>
              </a:buClr>
            </a:pPr>
            <a:r>
              <a:rPr lang="en-US" sz="2500" b="1">
                <a:solidFill>
                  <a:srgbClr val="6095C9"/>
                </a:solidFill>
              </a:rPr>
              <a:t>Flexible Data Model</a:t>
            </a:r>
            <a:endParaRPr lang="en-US"/>
          </a:p>
        </p:txBody>
      </p:sp>
      <p:sp>
        <p:nvSpPr>
          <p:cNvPr id="11275" name="AutoShape 11"/>
          <p:cNvSpPr>
            <a:spLocks/>
          </p:cNvSpPr>
          <p:nvPr/>
        </p:nvSpPr>
        <p:spPr bwMode="auto">
          <a:xfrm>
            <a:off x="4777383" y="5209357"/>
            <a:ext cx="3286125" cy="678656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6788" tIns="26788" rIns="26788" bIns="26788"/>
          <a:lstStyle/>
          <a:p>
            <a:pPr algn="ctr">
              <a:buClr>
                <a:srgbClr val="000000"/>
              </a:buClr>
            </a:pPr>
            <a:r>
              <a:rPr lang="en-US" sz="2000">
                <a:solidFill>
                  <a:srgbClr val="000000"/>
                </a:solidFill>
              </a:rPr>
              <a:t>JSON Anywhere document model with no fixed schema.</a:t>
            </a:r>
            <a:endParaRPr lang="en-US"/>
          </a:p>
        </p:txBody>
      </p:sp>
      <p:pic>
        <p:nvPicPr>
          <p:cNvPr id="11276" name="Picture 12" descr="droppedImag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826" y="1732360"/>
            <a:ext cx="4429125" cy="32504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43955518"/>
      </p:ext>
    </p:extLst>
  </p:cSld>
  <p:clrMapOvr>
    <a:masterClrMapping/>
  </p:clrMapOvr>
  <p:transition xmlns:p14="http://schemas.microsoft.com/office/powerpoint/2010/main"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AutoShape 1"/>
          <p:cNvSpPr>
            <a:spLocks/>
          </p:cNvSpPr>
          <p:nvPr/>
        </p:nvSpPr>
        <p:spPr bwMode="auto">
          <a:xfrm>
            <a:off x="491133" y="250032"/>
            <a:ext cx="8161734" cy="63735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6788" tIns="26788" rIns="26788" bIns="26788"/>
          <a:lstStyle/>
          <a:p>
            <a:pPr algn="ctr"/>
            <a:r>
              <a:rPr lang="en-US" sz="3900">
                <a:latin typeface="Helvetica Neue" charset="0"/>
                <a:cs typeface="Helvetica Neue" charset="0"/>
                <a:sym typeface="Helvetica Neue" charset="0"/>
              </a:rPr>
              <a:t>Couchbase Server 2.0 Architecture</a:t>
            </a:r>
            <a:endParaRPr lang="en-US"/>
          </a:p>
        </p:txBody>
      </p:sp>
      <p:sp>
        <p:nvSpPr>
          <p:cNvPr id="12290" name="AutoShape 2"/>
          <p:cNvSpPr>
            <a:spLocks/>
          </p:cNvSpPr>
          <p:nvPr/>
        </p:nvSpPr>
        <p:spPr bwMode="auto">
          <a:xfrm>
            <a:off x="4580929" y="1640830"/>
            <a:ext cx="3670102" cy="4457031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E0E0E0"/>
          </a:solidFill>
          <a:ln>
            <a:noFill/>
          </a:ln>
          <a:effectLst>
            <a:outerShdw blurRad="38100" dist="23000" dir="5400000" algn="ctr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</a:extLst>
        </p:spPr>
        <p:txBody>
          <a:bodyPr lIns="26788" tIns="26788" rIns="26788" bIns="26788" anchor="ctr"/>
          <a:lstStyle/>
          <a:p>
            <a:pPr algn="ctr" defTabSz="913028">
              <a:buClr>
                <a:srgbClr val="FFFFFF"/>
              </a:buClr>
            </a:pPr>
            <a:endParaRPr lang="en-US" sz="15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2291" name="Line 3"/>
          <p:cNvSpPr>
            <a:spLocks noChangeShapeType="1"/>
          </p:cNvSpPr>
          <p:nvPr/>
        </p:nvSpPr>
        <p:spPr bwMode="auto">
          <a:xfrm flipV="1">
            <a:off x="6066607" y="5064250"/>
            <a:ext cx="1116" cy="706561"/>
          </a:xfrm>
          <a:prstGeom prst="line">
            <a:avLst/>
          </a:prstGeom>
          <a:noFill/>
          <a:ln w="28575" cap="flat" cmpd="sng">
            <a:solidFill>
              <a:srgbClr val="0076A0"/>
            </a:solidFill>
            <a:prstDash val="solid"/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defTabSz="455398">
              <a:buClr>
                <a:srgbClr val="FFFFFF"/>
              </a:buClr>
            </a:pPr>
            <a:endParaRPr lang="en-US" sz="1100">
              <a:solidFill>
                <a:srgbClr val="000000"/>
              </a:solidFill>
              <a:latin typeface="Helvetica" charset="0"/>
              <a:cs typeface="Helvetica" charset="0"/>
              <a:sym typeface="Helvetica" charset="0"/>
            </a:endParaRPr>
          </a:p>
        </p:txBody>
      </p:sp>
      <p:sp>
        <p:nvSpPr>
          <p:cNvPr id="12292" name="Line 4"/>
          <p:cNvSpPr>
            <a:spLocks noChangeShapeType="1"/>
          </p:cNvSpPr>
          <p:nvPr/>
        </p:nvSpPr>
        <p:spPr bwMode="auto">
          <a:xfrm flipV="1">
            <a:off x="6217295" y="5549801"/>
            <a:ext cx="1117" cy="688703"/>
          </a:xfrm>
          <a:prstGeom prst="line">
            <a:avLst/>
          </a:prstGeom>
          <a:noFill/>
          <a:ln w="28575" cap="flat" cmpd="sng">
            <a:solidFill>
              <a:srgbClr val="0076A0"/>
            </a:solidFill>
            <a:prstDash val="solid"/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defTabSz="455398">
              <a:buClr>
                <a:srgbClr val="FFFFFF"/>
              </a:buClr>
            </a:pPr>
            <a:endParaRPr lang="en-US" sz="1100">
              <a:solidFill>
                <a:srgbClr val="000000"/>
              </a:solidFill>
              <a:latin typeface="Helvetica" charset="0"/>
              <a:cs typeface="Helvetica" charset="0"/>
              <a:sym typeface="Helvetica" charset="0"/>
            </a:endParaRPr>
          </a:p>
        </p:txBody>
      </p:sp>
      <p:sp>
        <p:nvSpPr>
          <p:cNvPr id="12293" name="AutoShape 5"/>
          <p:cNvSpPr>
            <a:spLocks/>
          </p:cNvSpPr>
          <p:nvPr/>
        </p:nvSpPr>
        <p:spPr bwMode="auto">
          <a:xfrm>
            <a:off x="5396880" y="1954486"/>
            <a:ext cx="1378520" cy="3202409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solidFill>
            <a:srgbClr val="00A7DF"/>
          </a:solidFill>
          <a:ln>
            <a:noFill/>
          </a:ln>
          <a:effectLst>
            <a:outerShdw blurRad="50800" dist="38100" dir="2700000" algn="ctr" rotWithShape="0">
              <a:srgbClr val="000000">
                <a:alpha val="39999"/>
              </a:srgbClr>
            </a:outerShdw>
          </a:effectLst>
          <a:extLs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</a:extLst>
        </p:spPr>
        <p:txBody>
          <a:bodyPr lIns="26788" tIns="26788" rIns="26788" bIns="26788" anchor="ctr"/>
          <a:lstStyle/>
          <a:p>
            <a:pPr algn="ctr" defTabSz="913028">
              <a:buClr>
                <a:srgbClr val="FFFFFF"/>
              </a:buClr>
            </a:pPr>
            <a:endParaRPr lang="en-US" sz="15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2294" name="AutoShape 6"/>
          <p:cNvSpPr>
            <a:spLocks/>
          </p:cNvSpPr>
          <p:nvPr/>
        </p:nvSpPr>
        <p:spPr bwMode="auto">
          <a:xfrm>
            <a:off x="5498455" y="2149822"/>
            <a:ext cx="252264" cy="2685604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00C1FF"/>
          </a:solidFill>
          <a:ln>
            <a:noFill/>
          </a:ln>
          <a:effectLst>
            <a:outerShdw blurRad="50800" dist="38100" dir="2700000" algn="ctr" rotWithShape="0">
              <a:srgbClr val="000000">
                <a:alpha val="39999"/>
              </a:srgbClr>
            </a:outerShdw>
          </a:effectLst>
          <a:extLs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</a:extLst>
        </p:spPr>
        <p:txBody>
          <a:bodyPr lIns="26788" tIns="26788" rIns="26788" bIns="26788" anchor="ctr"/>
          <a:lstStyle/>
          <a:p>
            <a:pPr algn="ctr" defTabSz="913028">
              <a:buClr>
                <a:srgbClr val="FFFFFF"/>
              </a:buClr>
            </a:pPr>
            <a:endParaRPr lang="en-US" sz="15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2295" name="AutoShape 7"/>
          <p:cNvSpPr>
            <a:spLocks/>
          </p:cNvSpPr>
          <p:nvPr/>
        </p:nvSpPr>
        <p:spPr bwMode="auto">
          <a:xfrm rot="16200000">
            <a:off x="5251214" y="3488718"/>
            <a:ext cx="650751" cy="223242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6788" tIns="26788" rIns="26788" bIns="26788"/>
          <a:lstStyle/>
          <a:p>
            <a:pPr defTabSz="913028">
              <a:buClr>
                <a:srgbClr val="FFFFFF"/>
              </a:buClr>
            </a:pPr>
            <a:r>
              <a:rPr lang="en-US" sz="1100">
                <a:solidFill>
                  <a:srgbClr val="FFFFFF"/>
                </a:solidFill>
              </a:rPr>
              <a:t>Heartbeat</a:t>
            </a:r>
            <a:endParaRPr lang="en-US"/>
          </a:p>
        </p:txBody>
      </p:sp>
      <p:sp>
        <p:nvSpPr>
          <p:cNvPr id="12296" name="AutoShape 8"/>
          <p:cNvSpPr>
            <a:spLocks/>
          </p:cNvSpPr>
          <p:nvPr/>
        </p:nvSpPr>
        <p:spPr bwMode="auto">
          <a:xfrm>
            <a:off x="5799832" y="2149822"/>
            <a:ext cx="252264" cy="2685604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00C1FF"/>
          </a:solidFill>
          <a:ln>
            <a:noFill/>
          </a:ln>
          <a:effectLst>
            <a:outerShdw blurRad="50800" dist="38100" dir="2700000" algn="ctr" rotWithShape="0">
              <a:srgbClr val="000000">
                <a:alpha val="39999"/>
              </a:srgbClr>
            </a:outerShdw>
          </a:effectLst>
          <a:extLs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</a:extLst>
        </p:spPr>
        <p:txBody>
          <a:bodyPr lIns="26788" tIns="26788" rIns="26788" bIns="26788" anchor="ctr"/>
          <a:lstStyle/>
          <a:p>
            <a:pPr algn="ctr" defTabSz="913028">
              <a:buClr>
                <a:srgbClr val="FFFFFF"/>
              </a:buClr>
            </a:pPr>
            <a:endParaRPr lang="en-US" sz="15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2297" name="AutoShape 9"/>
          <p:cNvSpPr>
            <a:spLocks/>
          </p:cNvSpPr>
          <p:nvPr/>
        </p:nvSpPr>
        <p:spPr bwMode="auto">
          <a:xfrm rot="16200000">
            <a:off x="5373998" y="3503228"/>
            <a:ext cx="1007938" cy="223242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6788" tIns="26788" rIns="26788" bIns="26788"/>
          <a:lstStyle/>
          <a:p>
            <a:pPr defTabSz="913028">
              <a:buClr>
                <a:srgbClr val="FFFFFF"/>
              </a:buClr>
            </a:pPr>
            <a:r>
              <a:rPr lang="en-US" sz="1100">
                <a:solidFill>
                  <a:srgbClr val="FFFFFF"/>
                </a:solidFill>
              </a:rPr>
              <a:t>Process monitor</a:t>
            </a:r>
            <a:endParaRPr lang="en-US"/>
          </a:p>
        </p:txBody>
      </p:sp>
      <p:sp>
        <p:nvSpPr>
          <p:cNvPr id="12298" name="AutoShape 10"/>
          <p:cNvSpPr>
            <a:spLocks/>
          </p:cNvSpPr>
          <p:nvPr/>
        </p:nvSpPr>
        <p:spPr bwMode="auto">
          <a:xfrm>
            <a:off x="6111255" y="2149822"/>
            <a:ext cx="252264" cy="2685604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00C1FF"/>
          </a:solidFill>
          <a:ln>
            <a:noFill/>
          </a:ln>
          <a:effectLst>
            <a:outerShdw blurRad="50800" dist="38100" dir="2700000" algn="ctr" rotWithShape="0">
              <a:srgbClr val="000000">
                <a:alpha val="39999"/>
              </a:srgbClr>
            </a:outerShdw>
          </a:effectLst>
          <a:extLs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</a:extLst>
        </p:spPr>
        <p:txBody>
          <a:bodyPr lIns="26788" tIns="26788" rIns="26788" bIns="26788" anchor="ctr"/>
          <a:lstStyle/>
          <a:p>
            <a:pPr algn="ctr" defTabSz="913028">
              <a:buClr>
                <a:srgbClr val="FFFFFF"/>
              </a:buClr>
            </a:pPr>
            <a:endParaRPr lang="en-US" sz="15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2299" name="AutoShape 11"/>
          <p:cNvSpPr>
            <a:spLocks/>
          </p:cNvSpPr>
          <p:nvPr/>
        </p:nvSpPr>
        <p:spPr bwMode="auto">
          <a:xfrm>
            <a:off x="6417097" y="2149822"/>
            <a:ext cx="253380" cy="2685604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00C1FF"/>
          </a:solidFill>
          <a:ln>
            <a:noFill/>
          </a:ln>
          <a:effectLst>
            <a:outerShdw blurRad="50800" dist="38100" dir="2700000" algn="ctr" rotWithShape="0">
              <a:srgbClr val="000000">
                <a:alpha val="39999"/>
              </a:srgbClr>
            </a:outerShdw>
          </a:effectLst>
          <a:extLs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</a:extLst>
        </p:spPr>
        <p:txBody>
          <a:bodyPr lIns="26788" tIns="26788" rIns="26788" bIns="26788" anchor="ctr"/>
          <a:lstStyle/>
          <a:p>
            <a:pPr algn="ctr" defTabSz="913028">
              <a:buClr>
                <a:srgbClr val="FFFFFF"/>
              </a:buClr>
            </a:pPr>
            <a:endParaRPr lang="en-US" sz="15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2300" name="AutoShape 12"/>
          <p:cNvSpPr>
            <a:spLocks/>
          </p:cNvSpPr>
          <p:nvPr/>
        </p:nvSpPr>
        <p:spPr bwMode="auto">
          <a:xfrm rot="16200000">
            <a:off x="5676491" y="3527785"/>
            <a:ext cx="1639714" cy="223242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6788" tIns="26788" rIns="26788" bIns="26788"/>
          <a:lstStyle/>
          <a:p>
            <a:pPr defTabSz="913028">
              <a:buClr>
                <a:srgbClr val="FFFFFF"/>
              </a:buClr>
            </a:pPr>
            <a:r>
              <a:rPr lang="en-US" sz="1100">
                <a:solidFill>
                  <a:srgbClr val="FFFFFF"/>
                </a:solidFill>
              </a:rPr>
              <a:t>Global singleton supervisor</a:t>
            </a:r>
            <a:endParaRPr lang="en-US"/>
          </a:p>
        </p:txBody>
      </p:sp>
      <p:sp>
        <p:nvSpPr>
          <p:cNvPr id="12301" name="AutoShape 13"/>
          <p:cNvSpPr>
            <a:spLocks/>
          </p:cNvSpPr>
          <p:nvPr/>
        </p:nvSpPr>
        <p:spPr bwMode="auto">
          <a:xfrm rot="16200000">
            <a:off x="5493990" y="3514949"/>
            <a:ext cx="1401961" cy="223242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6788" tIns="26788" rIns="26788" bIns="26788"/>
          <a:lstStyle/>
          <a:p>
            <a:pPr defTabSz="913028">
              <a:buClr>
                <a:srgbClr val="FFFFFF"/>
              </a:buClr>
            </a:pPr>
            <a:r>
              <a:rPr lang="en-US" sz="1100">
                <a:solidFill>
                  <a:srgbClr val="FFFFFF"/>
                </a:solidFill>
              </a:rPr>
              <a:t>Configuration manager</a:t>
            </a:r>
            <a:endParaRPr lang="en-US"/>
          </a:p>
        </p:txBody>
      </p:sp>
      <p:sp>
        <p:nvSpPr>
          <p:cNvPr id="12302" name="Line 14"/>
          <p:cNvSpPr>
            <a:spLocks noChangeShapeType="1"/>
          </p:cNvSpPr>
          <p:nvPr/>
        </p:nvSpPr>
        <p:spPr bwMode="auto">
          <a:xfrm flipV="1">
            <a:off x="7448476" y="5074295"/>
            <a:ext cx="1116" cy="696516"/>
          </a:xfrm>
          <a:prstGeom prst="line">
            <a:avLst/>
          </a:prstGeom>
          <a:noFill/>
          <a:ln w="28575" cap="flat" cmpd="sng">
            <a:solidFill>
              <a:srgbClr val="0076A0"/>
            </a:solidFill>
            <a:prstDash val="solid"/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defTabSz="455398">
              <a:buClr>
                <a:srgbClr val="FFFFFF"/>
              </a:buClr>
            </a:pPr>
            <a:endParaRPr lang="en-US" sz="1100">
              <a:solidFill>
                <a:srgbClr val="000000"/>
              </a:solidFill>
              <a:latin typeface="Helvetica" charset="0"/>
              <a:cs typeface="Helvetica" charset="0"/>
              <a:sym typeface="Helvetica" charset="0"/>
            </a:endParaRPr>
          </a:p>
        </p:txBody>
      </p:sp>
      <p:sp>
        <p:nvSpPr>
          <p:cNvPr id="12303" name="AutoShape 15"/>
          <p:cNvSpPr>
            <a:spLocks/>
          </p:cNvSpPr>
          <p:nvPr/>
        </p:nvSpPr>
        <p:spPr bwMode="auto">
          <a:xfrm>
            <a:off x="5548685" y="4847705"/>
            <a:ext cx="849436" cy="223242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6788" tIns="26788" rIns="26788" bIns="26788"/>
          <a:lstStyle/>
          <a:p>
            <a:pPr defTabSz="913028">
              <a:buClr>
                <a:srgbClr val="00739C"/>
              </a:buClr>
            </a:pPr>
            <a:r>
              <a:rPr lang="en-US" sz="1100">
                <a:solidFill>
                  <a:srgbClr val="00739C"/>
                </a:solidFill>
              </a:rPr>
              <a:t>on each node</a:t>
            </a:r>
            <a:endParaRPr lang="en-US"/>
          </a:p>
        </p:txBody>
      </p:sp>
      <p:sp>
        <p:nvSpPr>
          <p:cNvPr id="12304" name="AutoShape 16"/>
          <p:cNvSpPr>
            <a:spLocks/>
          </p:cNvSpPr>
          <p:nvPr/>
        </p:nvSpPr>
        <p:spPr bwMode="auto">
          <a:xfrm>
            <a:off x="6860233" y="1954486"/>
            <a:ext cx="1179835" cy="3209106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solidFill>
            <a:srgbClr val="B5B5B5"/>
          </a:solidFill>
          <a:ln>
            <a:noFill/>
          </a:ln>
          <a:effectLst>
            <a:outerShdw blurRad="50800" dist="38100" dir="2700000" algn="ctr" rotWithShape="0">
              <a:srgbClr val="000000">
                <a:alpha val="39999"/>
              </a:srgbClr>
            </a:outerShdw>
          </a:effectLst>
          <a:extLs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</a:extLst>
        </p:spPr>
        <p:txBody>
          <a:bodyPr lIns="26788" tIns="26788" rIns="26788" bIns="26788" anchor="ctr"/>
          <a:lstStyle/>
          <a:p>
            <a:pPr algn="ctr" defTabSz="913028">
              <a:buClr>
                <a:srgbClr val="FFFFFF"/>
              </a:buClr>
            </a:pPr>
            <a:endParaRPr lang="en-US" sz="15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2305" name="AutoShape 17"/>
          <p:cNvSpPr>
            <a:spLocks/>
          </p:cNvSpPr>
          <p:nvPr/>
        </p:nvSpPr>
        <p:spPr bwMode="auto">
          <a:xfrm>
            <a:off x="7013154" y="2144242"/>
            <a:ext cx="252264" cy="2685604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CBCBCB"/>
          </a:solidFill>
          <a:ln>
            <a:noFill/>
          </a:ln>
          <a:effectLst>
            <a:outerShdw blurRad="50800" dist="38100" dir="2700000" algn="ctr" rotWithShape="0">
              <a:srgbClr val="000000">
                <a:alpha val="39999"/>
              </a:srgbClr>
            </a:outerShdw>
          </a:effectLst>
          <a:extLs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</a:extLst>
        </p:spPr>
        <p:txBody>
          <a:bodyPr lIns="26788" tIns="26788" rIns="26788" bIns="26788" anchor="ctr"/>
          <a:lstStyle/>
          <a:p>
            <a:pPr algn="ctr" defTabSz="913028">
              <a:buClr>
                <a:srgbClr val="FFFFFF"/>
              </a:buClr>
            </a:pPr>
            <a:endParaRPr lang="en-US" sz="15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2306" name="AutoShape 18"/>
          <p:cNvSpPr>
            <a:spLocks/>
          </p:cNvSpPr>
          <p:nvPr/>
        </p:nvSpPr>
        <p:spPr bwMode="auto">
          <a:xfrm rot="16200000">
            <a:off x="6381378" y="3508251"/>
            <a:ext cx="1422053" cy="223242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6788" tIns="26788" rIns="26788" bIns="26788"/>
          <a:lstStyle/>
          <a:p>
            <a:pPr defTabSz="913028">
              <a:buClr>
                <a:srgbClr val="FFFFFF"/>
              </a:buClr>
            </a:pPr>
            <a:r>
              <a:rPr lang="en-US" sz="1100">
                <a:solidFill>
                  <a:srgbClr val="FFFFFF"/>
                </a:solidFill>
              </a:rPr>
              <a:t>Rebalance orchestrator</a:t>
            </a:r>
            <a:endParaRPr lang="en-US"/>
          </a:p>
        </p:txBody>
      </p:sp>
      <p:sp>
        <p:nvSpPr>
          <p:cNvPr id="12307" name="AutoShape 19"/>
          <p:cNvSpPr>
            <a:spLocks/>
          </p:cNvSpPr>
          <p:nvPr/>
        </p:nvSpPr>
        <p:spPr bwMode="auto">
          <a:xfrm>
            <a:off x="7314531" y="2144242"/>
            <a:ext cx="252264" cy="2685604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CBCBCB"/>
          </a:solidFill>
          <a:ln>
            <a:noFill/>
          </a:ln>
          <a:effectLst>
            <a:outerShdw blurRad="50800" dist="38100" dir="2700000" algn="ctr" rotWithShape="0">
              <a:srgbClr val="000000">
                <a:alpha val="39999"/>
              </a:srgbClr>
            </a:outerShdw>
          </a:effectLst>
          <a:extLs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</a:extLst>
        </p:spPr>
        <p:txBody>
          <a:bodyPr lIns="26788" tIns="26788" rIns="26788" bIns="26788" anchor="ctr"/>
          <a:lstStyle/>
          <a:p>
            <a:pPr algn="ctr" defTabSz="913028">
              <a:buClr>
                <a:srgbClr val="FFFFFF"/>
              </a:buClr>
            </a:pPr>
            <a:endParaRPr lang="en-US" sz="15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2308" name="AutoShape 20"/>
          <p:cNvSpPr>
            <a:spLocks/>
          </p:cNvSpPr>
          <p:nvPr/>
        </p:nvSpPr>
        <p:spPr bwMode="auto">
          <a:xfrm rot="16200000">
            <a:off x="6753076" y="3508251"/>
            <a:ext cx="1281410" cy="223242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6788" tIns="26788" rIns="26788" bIns="26788"/>
          <a:lstStyle/>
          <a:p>
            <a:pPr defTabSz="913028">
              <a:buClr>
                <a:srgbClr val="FFFFFF"/>
              </a:buClr>
            </a:pPr>
            <a:r>
              <a:rPr lang="en-US" sz="1100">
                <a:solidFill>
                  <a:srgbClr val="FFFFFF"/>
                </a:solidFill>
              </a:rPr>
              <a:t>Node health monitor</a:t>
            </a:r>
            <a:endParaRPr lang="en-US"/>
          </a:p>
        </p:txBody>
      </p:sp>
      <p:sp>
        <p:nvSpPr>
          <p:cNvPr id="12309" name="AutoShape 21"/>
          <p:cNvSpPr>
            <a:spLocks/>
          </p:cNvSpPr>
          <p:nvPr/>
        </p:nvSpPr>
        <p:spPr bwMode="auto">
          <a:xfrm>
            <a:off x="7627070" y="2144242"/>
            <a:ext cx="252264" cy="2685604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CBCBCB"/>
          </a:solidFill>
          <a:ln>
            <a:noFill/>
          </a:ln>
          <a:effectLst>
            <a:outerShdw blurRad="50800" dist="38100" dir="2700000" algn="ctr" rotWithShape="0">
              <a:srgbClr val="000000">
                <a:alpha val="39999"/>
              </a:srgbClr>
            </a:outerShdw>
          </a:effectLst>
          <a:extLs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</a:extLst>
        </p:spPr>
        <p:txBody>
          <a:bodyPr lIns="26788" tIns="26788" rIns="26788" bIns="26788" anchor="ctr"/>
          <a:lstStyle/>
          <a:p>
            <a:pPr algn="ctr" defTabSz="913028">
              <a:buClr>
                <a:srgbClr val="FFFFFF"/>
              </a:buClr>
            </a:pPr>
            <a:endParaRPr lang="en-US" sz="15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2310" name="AutoShape 22"/>
          <p:cNvSpPr>
            <a:spLocks/>
          </p:cNvSpPr>
          <p:nvPr/>
        </p:nvSpPr>
        <p:spPr bwMode="auto">
          <a:xfrm>
            <a:off x="6888138" y="4847705"/>
            <a:ext cx="937617" cy="223242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6788" tIns="26788" rIns="26788" bIns="26788"/>
          <a:lstStyle/>
          <a:p>
            <a:pPr defTabSz="913028">
              <a:buClr>
                <a:srgbClr val="9C9C9C"/>
              </a:buClr>
            </a:pPr>
            <a:r>
              <a:rPr lang="en-US" sz="1100">
                <a:solidFill>
                  <a:srgbClr val="9C9C9C"/>
                </a:solidFill>
              </a:rPr>
              <a:t>one per cluster</a:t>
            </a:r>
            <a:endParaRPr lang="en-US"/>
          </a:p>
        </p:txBody>
      </p:sp>
      <p:sp>
        <p:nvSpPr>
          <p:cNvPr id="12311" name="AutoShape 23"/>
          <p:cNvSpPr>
            <a:spLocks/>
          </p:cNvSpPr>
          <p:nvPr/>
        </p:nvSpPr>
        <p:spPr bwMode="auto">
          <a:xfrm rot="16200000">
            <a:off x="6572250" y="3506019"/>
            <a:ext cx="2297162" cy="223242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6788" tIns="26788" rIns="26788" bIns="26788"/>
          <a:lstStyle/>
          <a:p>
            <a:pPr defTabSz="913028">
              <a:buClr>
                <a:srgbClr val="FFFFFF"/>
              </a:buClr>
            </a:pPr>
            <a:r>
              <a:rPr lang="en-US" sz="1100">
                <a:solidFill>
                  <a:srgbClr val="FFFFFF"/>
                </a:solidFill>
              </a:rPr>
              <a:t>vBucket state and replication manager</a:t>
            </a:r>
            <a:endParaRPr lang="en-US"/>
          </a:p>
        </p:txBody>
      </p:sp>
      <p:sp>
        <p:nvSpPr>
          <p:cNvPr id="12312" name="Line 24"/>
          <p:cNvSpPr>
            <a:spLocks noChangeShapeType="1"/>
          </p:cNvSpPr>
          <p:nvPr/>
        </p:nvSpPr>
        <p:spPr bwMode="auto">
          <a:xfrm>
            <a:off x="6526486" y="2225724"/>
            <a:ext cx="446484" cy="1117"/>
          </a:xfrm>
          <a:prstGeom prst="line">
            <a:avLst/>
          </a:prstGeom>
          <a:noFill/>
          <a:ln w="28575" cap="flat" cmpd="sng">
            <a:solidFill>
              <a:srgbClr val="929292"/>
            </a:solidFill>
            <a:prstDash val="solid"/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defTabSz="455398">
              <a:buClr>
                <a:srgbClr val="FFFFFF"/>
              </a:buClr>
            </a:pPr>
            <a:endParaRPr lang="en-US" sz="1100">
              <a:solidFill>
                <a:srgbClr val="000000"/>
              </a:solidFill>
              <a:latin typeface="Helvetica" charset="0"/>
              <a:cs typeface="Helvetica" charset="0"/>
              <a:sym typeface="Helvetica" charset="0"/>
            </a:endParaRPr>
          </a:p>
        </p:txBody>
      </p:sp>
      <p:sp>
        <p:nvSpPr>
          <p:cNvPr id="12313" name="Line 25"/>
          <p:cNvSpPr>
            <a:spLocks noChangeShapeType="1"/>
          </p:cNvSpPr>
          <p:nvPr/>
        </p:nvSpPr>
        <p:spPr bwMode="auto">
          <a:xfrm flipV="1">
            <a:off x="5057552" y="4622230"/>
            <a:ext cx="7813" cy="1090538"/>
          </a:xfrm>
          <a:prstGeom prst="line">
            <a:avLst/>
          </a:prstGeom>
          <a:noFill/>
          <a:ln w="28575" cap="flat" cmpd="sng">
            <a:solidFill>
              <a:srgbClr val="0076A0"/>
            </a:solidFill>
            <a:prstDash val="solid"/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defTabSz="455398">
              <a:buClr>
                <a:srgbClr val="FFFFFF"/>
              </a:buClr>
            </a:pPr>
            <a:endParaRPr lang="en-US" sz="1100">
              <a:solidFill>
                <a:srgbClr val="000000"/>
              </a:solidFill>
              <a:latin typeface="Helvetica" charset="0"/>
              <a:cs typeface="Helvetica" charset="0"/>
              <a:sym typeface="Helvetica" charset="0"/>
            </a:endParaRPr>
          </a:p>
        </p:txBody>
      </p:sp>
      <p:sp>
        <p:nvSpPr>
          <p:cNvPr id="12314" name="AutoShape 26"/>
          <p:cNvSpPr>
            <a:spLocks/>
          </p:cNvSpPr>
          <p:nvPr/>
        </p:nvSpPr>
        <p:spPr bwMode="auto">
          <a:xfrm>
            <a:off x="4793010" y="4738316"/>
            <a:ext cx="516806" cy="42192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00A7DF"/>
          </a:solidFill>
          <a:ln>
            <a:noFill/>
          </a:ln>
          <a:effectLst>
            <a:outerShdw blurRad="50800" dist="38100" dir="2700000" algn="ctr" rotWithShape="0">
              <a:srgbClr val="000000">
                <a:alpha val="39999"/>
              </a:srgbClr>
            </a:outerShdw>
          </a:effectLst>
          <a:extLs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</a:extLst>
        </p:spPr>
        <p:txBody>
          <a:bodyPr lIns="26788" tIns="26788" rIns="26788" bIns="26788" anchor="ctr"/>
          <a:lstStyle/>
          <a:p>
            <a:pPr algn="ctr" defTabSz="913028">
              <a:buClr>
                <a:srgbClr val="FFFFFF"/>
              </a:buClr>
            </a:pPr>
            <a:endParaRPr lang="en-US" sz="15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2315" name="AutoShape 27"/>
          <p:cNvSpPr>
            <a:spLocks/>
          </p:cNvSpPr>
          <p:nvPr/>
        </p:nvSpPr>
        <p:spPr bwMode="auto">
          <a:xfrm>
            <a:off x="4807521" y="4796359"/>
            <a:ext cx="340444" cy="250031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6788" tIns="26788" rIns="26788" bIns="26788"/>
          <a:lstStyle/>
          <a:p>
            <a:pPr defTabSz="913028">
              <a:buClr>
                <a:srgbClr val="FFFFFF"/>
              </a:buClr>
            </a:pPr>
            <a:r>
              <a:rPr lang="en-US" sz="1300" b="1">
                <a:solidFill>
                  <a:srgbClr val="FFFFFF"/>
                </a:solidFill>
              </a:rPr>
              <a:t>http</a:t>
            </a:r>
            <a:endParaRPr lang="en-US"/>
          </a:p>
        </p:txBody>
      </p:sp>
      <p:sp>
        <p:nvSpPr>
          <p:cNvPr id="12316" name="AutoShape 28"/>
          <p:cNvSpPr>
            <a:spLocks/>
          </p:cNvSpPr>
          <p:nvPr/>
        </p:nvSpPr>
        <p:spPr bwMode="auto">
          <a:xfrm>
            <a:off x="4813102" y="1954485"/>
            <a:ext cx="515689" cy="266997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solidFill>
            <a:srgbClr val="00A7DF"/>
          </a:solidFill>
          <a:ln>
            <a:noFill/>
          </a:ln>
          <a:effectLst>
            <a:outerShdw blurRad="50800" dist="38100" dir="2700000" algn="ctr" rotWithShape="0">
              <a:srgbClr val="000000">
                <a:alpha val="39999"/>
              </a:srgbClr>
            </a:outerShdw>
          </a:effectLst>
          <a:extLs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</a:extLst>
        </p:spPr>
        <p:txBody>
          <a:bodyPr lIns="26788" tIns="26788" rIns="26788" bIns="26788" anchor="ctr"/>
          <a:lstStyle/>
          <a:p>
            <a:pPr algn="ctr" defTabSz="913028">
              <a:buClr>
                <a:srgbClr val="FFFFFF"/>
              </a:buClr>
            </a:pPr>
            <a:endParaRPr lang="en-US" sz="15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2317" name="AutoShape 29"/>
          <p:cNvSpPr>
            <a:spLocks/>
          </p:cNvSpPr>
          <p:nvPr/>
        </p:nvSpPr>
        <p:spPr bwMode="auto">
          <a:xfrm rot="16200000">
            <a:off x="3959201" y="3378771"/>
            <a:ext cx="2138660" cy="250031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6788" tIns="26788" rIns="26788" bIns="26788"/>
          <a:lstStyle/>
          <a:p>
            <a:pPr defTabSz="913028">
              <a:buClr>
                <a:srgbClr val="FFFFFF"/>
              </a:buClr>
            </a:pPr>
            <a:r>
              <a:rPr lang="en-US" sz="1300" b="1">
                <a:solidFill>
                  <a:srgbClr val="FFFFFF"/>
                </a:solidFill>
              </a:rPr>
              <a:t>REST management API/Web UI</a:t>
            </a:r>
            <a:endParaRPr lang="en-US"/>
          </a:p>
        </p:txBody>
      </p:sp>
      <p:sp>
        <p:nvSpPr>
          <p:cNvPr id="12318" name="Line 30"/>
          <p:cNvSpPr>
            <a:spLocks noChangeShapeType="1"/>
          </p:cNvSpPr>
          <p:nvPr/>
        </p:nvSpPr>
        <p:spPr bwMode="auto">
          <a:xfrm flipV="1">
            <a:off x="5075411" y="5824389"/>
            <a:ext cx="0" cy="414115"/>
          </a:xfrm>
          <a:prstGeom prst="line">
            <a:avLst/>
          </a:prstGeom>
          <a:noFill/>
          <a:ln w="28575" cap="flat" cmpd="sng">
            <a:solidFill>
              <a:srgbClr val="0076A0"/>
            </a:solidFill>
            <a:prstDash val="solid"/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defTabSz="455398">
              <a:buClr>
                <a:srgbClr val="FFFFFF"/>
              </a:buClr>
            </a:pPr>
            <a:endParaRPr lang="en-US" sz="1100">
              <a:solidFill>
                <a:srgbClr val="000000"/>
              </a:solidFill>
              <a:latin typeface="Helvetica" charset="0"/>
              <a:cs typeface="Helvetica" charset="0"/>
              <a:sym typeface="Helvetica" charset="0"/>
            </a:endParaRPr>
          </a:p>
        </p:txBody>
      </p:sp>
      <p:sp>
        <p:nvSpPr>
          <p:cNvPr id="12319" name="AutoShape 31"/>
          <p:cNvSpPr>
            <a:spLocks/>
          </p:cNvSpPr>
          <p:nvPr/>
        </p:nvSpPr>
        <p:spPr bwMode="auto">
          <a:xfrm>
            <a:off x="4826496" y="6201668"/>
            <a:ext cx="376163" cy="37504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6788" tIns="26788" rIns="26788" bIns="26788"/>
          <a:lstStyle/>
          <a:p>
            <a:pPr defTabSz="913028">
              <a:buClr>
                <a:srgbClr val="000000"/>
              </a:buClr>
            </a:pPr>
            <a:r>
              <a:rPr lang="en-US" sz="1000">
                <a:solidFill>
                  <a:srgbClr val="000000"/>
                </a:solidFill>
              </a:rPr>
              <a:t>HTTP</a:t>
            </a:r>
            <a:endParaRPr lang="en-US">
              <a:solidFill>
                <a:srgbClr val="000000"/>
              </a:solidFill>
            </a:endParaRPr>
          </a:p>
          <a:p>
            <a:pPr defTabSz="913028">
              <a:buClr>
                <a:srgbClr val="000000"/>
              </a:buClr>
            </a:pPr>
            <a:r>
              <a:rPr lang="en-US" sz="1100" b="1">
                <a:solidFill>
                  <a:srgbClr val="000000"/>
                </a:solidFill>
              </a:rPr>
              <a:t>8091</a:t>
            </a:r>
            <a:endParaRPr lang="en-US"/>
          </a:p>
        </p:txBody>
      </p:sp>
      <p:sp>
        <p:nvSpPr>
          <p:cNvPr id="12320" name="AutoShape 32"/>
          <p:cNvSpPr>
            <a:spLocks/>
          </p:cNvSpPr>
          <p:nvPr/>
        </p:nvSpPr>
        <p:spPr bwMode="auto">
          <a:xfrm>
            <a:off x="5491758" y="6217295"/>
            <a:ext cx="1099468" cy="37504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6788" tIns="26788" rIns="26788" bIns="26788"/>
          <a:lstStyle/>
          <a:p>
            <a:pPr defTabSz="913028">
              <a:buClr>
                <a:srgbClr val="B5B5B5"/>
              </a:buClr>
            </a:pPr>
            <a:r>
              <a:rPr lang="en-US" sz="1000">
                <a:solidFill>
                  <a:srgbClr val="B5B5B5"/>
                </a:solidFill>
              </a:rPr>
              <a:t>Erlang port mapper</a:t>
            </a:r>
            <a:endParaRPr lang="en-US">
              <a:solidFill>
                <a:srgbClr val="000000"/>
              </a:solidFill>
            </a:endParaRPr>
          </a:p>
          <a:p>
            <a:pPr defTabSz="913028">
              <a:buClr>
                <a:srgbClr val="B5B5B5"/>
              </a:buClr>
            </a:pPr>
            <a:r>
              <a:rPr lang="en-US" sz="1100" b="1">
                <a:solidFill>
                  <a:srgbClr val="B5B5B5"/>
                </a:solidFill>
              </a:rPr>
              <a:t>4369</a:t>
            </a:r>
            <a:endParaRPr lang="en-US"/>
          </a:p>
        </p:txBody>
      </p:sp>
      <p:sp>
        <p:nvSpPr>
          <p:cNvPr id="12321" name="Line 33"/>
          <p:cNvSpPr>
            <a:spLocks noChangeShapeType="1"/>
          </p:cNvSpPr>
          <p:nvPr/>
        </p:nvSpPr>
        <p:spPr bwMode="auto">
          <a:xfrm flipV="1">
            <a:off x="7864822" y="5563195"/>
            <a:ext cx="1117" cy="688703"/>
          </a:xfrm>
          <a:prstGeom prst="line">
            <a:avLst/>
          </a:prstGeom>
          <a:noFill/>
          <a:ln w="28575" cap="flat" cmpd="sng">
            <a:solidFill>
              <a:srgbClr val="0076A0"/>
            </a:solidFill>
            <a:prstDash val="solid"/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defTabSz="455398">
              <a:buClr>
                <a:srgbClr val="FFFFFF"/>
              </a:buClr>
            </a:pPr>
            <a:endParaRPr lang="en-US" sz="1100">
              <a:solidFill>
                <a:srgbClr val="000000"/>
              </a:solidFill>
              <a:latin typeface="Helvetica" charset="0"/>
              <a:cs typeface="Helvetica" charset="0"/>
              <a:sym typeface="Helvetica" charset="0"/>
            </a:endParaRPr>
          </a:p>
        </p:txBody>
      </p:sp>
      <p:sp>
        <p:nvSpPr>
          <p:cNvPr id="12322" name="AutoShape 34"/>
          <p:cNvSpPr>
            <a:spLocks/>
          </p:cNvSpPr>
          <p:nvPr/>
        </p:nvSpPr>
        <p:spPr bwMode="auto">
          <a:xfrm>
            <a:off x="7183933" y="6229574"/>
            <a:ext cx="1023566" cy="37504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6788" tIns="26788" rIns="26788" bIns="26788"/>
          <a:lstStyle/>
          <a:p>
            <a:pPr defTabSz="913028">
              <a:buClr>
                <a:srgbClr val="B5B5B5"/>
              </a:buClr>
            </a:pPr>
            <a:r>
              <a:rPr lang="en-US" sz="1000">
                <a:solidFill>
                  <a:srgbClr val="B5B5B5"/>
                </a:solidFill>
              </a:rPr>
              <a:t>Distributed Erlang</a:t>
            </a:r>
            <a:endParaRPr lang="en-US">
              <a:solidFill>
                <a:srgbClr val="000000"/>
              </a:solidFill>
            </a:endParaRPr>
          </a:p>
          <a:p>
            <a:pPr defTabSz="913028">
              <a:buClr>
                <a:srgbClr val="B5B5B5"/>
              </a:buClr>
            </a:pPr>
            <a:r>
              <a:rPr lang="en-US" sz="1100" b="1">
                <a:solidFill>
                  <a:srgbClr val="B5B5B5"/>
                </a:solidFill>
              </a:rPr>
              <a:t>21100 - 21199</a:t>
            </a:r>
            <a:endParaRPr lang="en-US"/>
          </a:p>
        </p:txBody>
      </p:sp>
      <p:sp>
        <p:nvSpPr>
          <p:cNvPr id="12323" name="AutoShape 35"/>
          <p:cNvSpPr>
            <a:spLocks/>
          </p:cNvSpPr>
          <p:nvPr/>
        </p:nvSpPr>
        <p:spPr bwMode="auto">
          <a:xfrm>
            <a:off x="4798592" y="5411390"/>
            <a:ext cx="3261568" cy="429742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solidFill>
            <a:srgbClr val="00A7DF"/>
          </a:solidFill>
          <a:ln>
            <a:noFill/>
          </a:ln>
          <a:effectLst>
            <a:outerShdw blurRad="50800" dist="38100" dir="2700000" algn="ctr" rotWithShape="0">
              <a:srgbClr val="000000">
                <a:alpha val="39999"/>
              </a:srgbClr>
            </a:outerShdw>
          </a:effectLst>
          <a:extLs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</a:extLst>
        </p:spPr>
        <p:txBody>
          <a:bodyPr lIns="26788" tIns="26788" rIns="26788" bIns="26788" anchor="ctr"/>
          <a:lstStyle/>
          <a:p>
            <a:pPr algn="ctr" defTabSz="913028">
              <a:buClr>
                <a:srgbClr val="FFFFFF"/>
              </a:buClr>
            </a:pPr>
            <a:endParaRPr lang="en-US" sz="15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2324" name="AutoShape 36"/>
          <p:cNvSpPr>
            <a:spLocks/>
          </p:cNvSpPr>
          <p:nvPr/>
        </p:nvSpPr>
        <p:spPr bwMode="auto">
          <a:xfrm>
            <a:off x="5895826" y="5447110"/>
            <a:ext cx="823764" cy="250031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6788" tIns="26788" rIns="26788" bIns="26788"/>
          <a:lstStyle/>
          <a:p>
            <a:pPr defTabSz="913028">
              <a:buClr>
                <a:srgbClr val="FFFFFF"/>
              </a:buClr>
            </a:pPr>
            <a:r>
              <a:rPr lang="en-US" sz="1300" b="1">
                <a:solidFill>
                  <a:srgbClr val="FFFFFF"/>
                </a:solidFill>
              </a:rPr>
              <a:t>Erlang/OTP</a:t>
            </a:r>
            <a:endParaRPr lang="en-US"/>
          </a:p>
        </p:txBody>
      </p:sp>
      <p:sp>
        <p:nvSpPr>
          <p:cNvPr id="12325" name="AutoShape 37"/>
          <p:cNvSpPr>
            <a:spLocks/>
          </p:cNvSpPr>
          <p:nvPr/>
        </p:nvSpPr>
        <p:spPr bwMode="auto">
          <a:xfrm>
            <a:off x="759023" y="1639714"/>
            <a:ext cx="3670102" cy="4453682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solidFill>
            <a:srgbClr val="E0E0E0"/>
          </a:solidFill>
          <a:ln>
            <a:noFill/>
          </a:ln>
          <a:effectLst>
            <a:outerShdw blurRad="38100" dist="23000" dir="5400000" algn="ctr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</a:extLst>
        </p:spPr>
        <p:txBody>
          <a:bodyPr lIns="26788" tIns="26788" rIns="26788" bIns="26788" anchor="ctr"/>
          <a:lstStyle/>
          <a:p>
            <a:pPr algn="ctr" defTabSz="913028">
              <a:buClr>
                <a:srgbClr val="FFFFFF"/>
              </a:buClr>
            </a:pPr>
            <a:endParaRPr lang="en-US" sz="15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2326" name="AutoShape 38"/>
          <p:cNvSpPr>
            <a:spLocks/>
          </p:cNvSpPr>
          <p:nvPr/>
        </p:nvSpPr>
        <p:spPr bwMode="auto">
          <a:xfrm>
            <a:off x="1779240" y="2226841"/>
            <a:ext cx="2441154" cy="162408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solidFill>
            <a:srgbClr val="00A7DF"/>
          </a:solidFill>
          <a:ln>
            <a:noFill/>
          </a:ln>
          <a:effectLst>
            <a:outerShdw blurRad="50800" dist="38100" dir="2700000" algn="ctr" rotWithShape="0">
              <a:srgbClr val="000000">
                <a:alpha val="39999"/>
              </a:srgbClr>
            </a:outerShdw>
          </a:effectLst>
          <a:extLs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</a:extLst>
        </p:spPr>
        <p:txBody>
          <a:bodyPr lIns="26788" tIns="26788" rIns="26788" bIns="26788" anchor="ctr"/>
          <a:lstStyle/>
          <a:p>
            <a:pPr algn="ctr" defTabSz="913028">
              <a:buClr>
                <a:srgbClr val="FFFFFF"/>
              </a:buClr>
            </a:pPr>
            <a:endParaRPr lang="en-US" sz="15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2327" name="AutoShape 39"/>
          <p:cNvSpPr>
            <a:spLocks/>
          </p:cNvSpPr>
          <p:nvPr/>
        </p:nvSpPr>
        <p:spPr bwMode="auto">
          <a:xfrm>
            <a:off x="1000126" y="4138910"/>
            <a:ext cx="3218036" cy="1685479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00A7DF"/>
          </a:solidFill>
          <a:ln>
            <a:noFill/>
          </a:ln>
          <a:effectLst>
            <a:outerShdw blurRad="50800" dist="38100" dir="2700000" algn="ctr" rotWithShape="0">
              <a:srgbClr val="000000">
                <a:alpha val="39999"/>
              </a:srgbClr>
            </a:outerShdw>
          </a:effectLst>
          <a:extLs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</a:extLst>
        </p:spPr>
        <p:txBody>
          <a:bodyPr lIns="26788" tIns="26788" rIns="26788" bIns="26788" anchor="ctr"/>
          <a:lstStyle/>
          <a:p>
            <a:pPr algn="ctr" defTabSz="913028">
              <a:buClr>
                <a:srgbClr val="FFFFFF"/>
              </a:buClr>
            </a:pPr>
            <a:endParaRPr lang="en-US" sz="15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2328" name="Line 40"/>
          <p:cNvSpPr>
            <a:spLocks noChangeShapeType="1"/>
          </p:cNvSpPr>
          <p:nvPr/>
        </p:nvSpPr>
        <p:spPr bwMode="auto">
          <a:xfrm>
            <a:off x="957709" y="4003849"/>
            <a:ext cx="2110755" cy="0"/>
          </a:xfrm>
          <a:prstGeom prst="line">
            <a:avLst/>
          </a:prstGeom>
          <a:noFill/>
          <a:ln w="28575" cap="flat" cmpd="sng">
            <a:solidFill>
              <a:srgbClr val="FFFFFF"/>
            </a:solidFill>
            <a:prstDash val="lg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defTabSz="321457"/>
            <a:endParaRPr lang="en-US" sz="800">
              <a:solidFill>
                <a:srgbClr val="000000"/>
              </a:solidFill>
              <a:latin typeface="Helvetica" charset="0"/>
              <a:cs typeface="Helvetica" charset="0"/>
              <a:sym typeface="Helvetica" charset="0"/>
            </a:endParaRPr>
          </a:p>
        </p:txBody>
      </p:sp>
      <p:sp>
        <p:nvSpPr>
          <p:cNvPr id="12329" name="AutoShape 41"/>
          <p:cNvSpPr>
            <a:spLocks/>
          </p:cNvSpPr>
          <p:nvPr/>
        </p:nvSpPr>
        <p:spPr bwMode="auto">
          <a:xfrm>
            <a:off x="3075162" y="3846463"/>
            <a:ext cx="1050354" cy="223242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6788" tIns="26788" rIns="26788" bIns="26788"/>
          <a:lstStyle/>
          <a:p>
            <a:pPr defTabSz="913028">
              <a:buClr>
                <a:srgbClr val="FFFFFF"/>
              </a:buClr>
            </a:pPr>
            <a:r>
              <a:rPr lang="en-US" sz="1100">
                <a:solidFill>
                  <a:srgbClr val="FFFFFF"/>
                </a:solidFill>
              </a:rPr>
              <a:t>storage interface</a:t>
            </a:r>
            <a:endParaRPr lang="en-US"/>
          </a:p>
        </p:txBody>
      </p:sp>
      <p:sp>
        <p:nvSpPr>
          <p:cNvPr id="12330" name="Line 42"/>
          <p:cNvSpPr>
            <a:spLocks noChangeShapeType="1"/>
          </p:cNvSpPr>
          <p:nvPr/>
        </p:nvSpPr>
        <p:spPr bwMode="auto">
          <a:xfrm flipH="1">
            <a:off x="2921125" y="3758283"/>
            <a:ext cx="1116" cy="660797"/>
          </a:xfrm>
          <a:prstGeom prst="line">
            <a:avLst/>
          </a:prstGeom>
          <a:noFill/>
          <a:ln w="28575" cap="flat" cmpd="sng">
            <a:solidFill>
              <a:srgbClr val="0076A0"/>
            </a:solidFill>
            <a:prstDash val="solid"/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defTabSz="455398">
              <a:buClr>
                <a:srgbClr val="FFFFFF"/>
              </a:buClr>
            </a:pPr>
            <a:endParaRPr lang="en-US" sz="1100">
              <a:solidFill>
                <a:srgbClr val="000000"/>
              </a:solidFill>
              <a:latin typeface="Helvetica" charset="0"/>
              <a:cs typeface="Helvetica" charset="0"/>
              <a:sym typeface="Helvetica" charset="0"/>
            </a:endParaRPr>
          </a:p>
        </p:txBody>
      </p:sp>
      <p:sp>
        <p:nvSpPr>
          <p:cNvPr id="12331" name="AutoShape 43"/>
          <p:cNvSpPr>
            <a:spLocks/>
          </p:cNvSpPr>
          <p:nvPr/>
        </p:nvSpPr>
        <p:spPr bwMode="auto">
          <a:xfrm>
            <a:off x="2008064" y="2378646"/>
            <a:ext cx="2129730" cy="66861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solidFill>
            <a:srgbClr val="00C1FF"/>
          </a:solidFill>
          <a:ln>
            <a:noFill/>
          </a:ln>
          <a:effectLst>
            <a:outerShdw blurRad="50800" dist="38100" dir="2700000" algn="ctr" rotWithShape="0">
              <a:srgbClr val="000000">
                <a:alpha val="39999"/>
              </a:srgbClr>
            </a:outerShdw>
          </a:effectLst>
          <a:extLs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</a:extLst>
        </p:spPr>
        <p:txBody>
          <a:bodyPr lIns="26788" tIns="26788" rIns="26788" bIns="26788" anchor="ctr"/>
          <a:lstStyle/>
          <a:p>
            <a:pPr algn="ctr" defTabSz="913028">
              <a:buClr>
                <a:srgbClr val="FFFFFF"/>
              </a:buClr>
            </a:pPr>
            <a:endParaRPr lang="en-US" sz="13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2332" name="AutoShape 44"/>
          <p:cNvSpPr>
            <a:spLocks/>
          </p:cNvSpPr>
          <p:nvPr/>
        </p:nvSpPr>
        <p:spPr bwMode="auto">
          <a:xfrm>
            <a:off x="2013645" y="3181201"/>
            <a:ext cx="2129730" cy="55252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00C1FF"/>
          </a:solidFill>
          <a:ln>
            <a:noFill/>
          </a:ln>
          <a:effectLst>
            <a:outerShdw blurRad="50800" dist="38100" dir="2700000" algn="ctr" rotWithShape="0">
              <a:srgbClr val="000000">
                <a:alpha val="39999"/>
              </a:srgbClr>
            </a:outerShdw>
          </a:effectLst>
          <a:extLs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</a:extLst>
        </p:spPr>
        <p:txBody>
          <a:bodyPr lIns="26788" tIns="26788" rIns="26788" bIns="26788" anchor="ctr"/>
          <a:lstStyle/>
          <a:p>
            <a:pPr algn="ctr" defTabSz="913028">
              <a:buClr>
                <a:srgbClr val="FFFFFF"/>
              </a:buClr>
            </a:pPr>
            <a:endParaRPr lang="en-US" sz="13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2333" name="AutoShape 45"/>
          <p:cNvSpPr>
            <a:spLocks/>
          </p:cNvSpPr>
          <p:nvPr/>
        </p:nvSpPr>
        <p:spPr bwMode="auto">
          <a:xfrm>
            <a:off x="1982391" y="3277195"/>
            <a:ext cx="1936626" cy="312539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6788" tIns="26788" rIns="26788" bIns="26788"/>
          <a:lstStyle/>
          <a:p>
            <a:pPr defTabSz="913028">
              <a:buClr>
                <a:srgbClr val="FFFFFF"/>
              </a:buClr>
            </a:pPr>
            <a:r>
              <a:rPr lang="en-US" b="1">
                <a:solidFill>
                  <a:srgbClr val="FFFFFF"/>
                </a:solidFill>
              </a:rPr>
              <a:t>Couchbase EP Engine</a:t>
            </a:r>
            <a:endParaRPr lang="en-US"/>
          </a:p>
        </p:txBody>
      </p:sp>
      <p:sp>
        <p:nvSpPr>
          <p:cNvPr id="12334" name="AutoShape 46"/>
          <p:cNvSpPr>
            <a:spLocks/>
          </p:cNvSpPr>
          <p:nvPr/>
        </p:nvSpPr>
        <p:spPr bwMode="auto">
          <a:xfrm>
            <a:off x="3182318" y="1009055"/>
            <a:ext cx="940965" cy="37504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6788" tIns="26788" rIns="26788" bIns="26788"/>
          <a:lstStyle/>
          <a:p>
            <a:pPr defTabSz="913028">
              <a:buClr>
                <a:srgbClr val="000000"/>
              </a:buClr>
            </a:pPr>
            <a:r>
              <a:rPr lang="en-US" sz="1100" b="1">
                <a:solidFill>
                  <a:srgbClr val="000000"/>
                </a:solidFill>
              </a:rPr>
              <a:t>11210</a:t>
            </a:r>
            <a:endParaRPr lang="en-US">
              <a:solidFill>
                <a:srgbClr val="000000"/>
              </a:solidFill>
            </a:endParaRPr>
          </a:p>
          <a:p>
            <a:pPr defTabSz="913028">
              <a:buClr>
                <a:srgbClr val="000000"/>
              </a:buClr>
            </a:pPr>
            <a:r>
              <a:rPr lang="en-US" sz="1000">
                <a:solidFill>
                  <a:srgbClr val="000000"/>
                </a:solidFill>
              </a:rPr>
              <a:t>Memcapable  2.0</a:t>
            </a:r>
            <a:endParaRPr lang="en-US"/>
          </a:p>
        </p:txBody>
      </p:sp>
      <p:sp>
        <p:nvSpPr>
          <p:cNvPr id="12335" name="AutoShape 47"/>
          <p:cNvSpPr>
            <a:spLocks/>
          </p:cNvSpPr>
          <p:nvPr/>
        </p:nvSpPr>
        <p:spPr bwMode="auto">
          <a:xfrm>
            <a:off x="1927697" y="1768079"/>
            <a:ext cx="916409" cy="372814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00A7DF"/>
          </a:solidFill>
          <a:ln>
            <a:noFill/>
          </a:ln>
          <a:effectLst>
            <a:outerShdw blurRad="50800" dist="38100" dir="2700000" algn="ctr" rotWithShape="0">
              <a:srgbClr val="000000">
                <a:alpha val="39999"/>
              </a:srgbClr>
            </a:outerShdw>
          </a:effectLst>
          <a:extLs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</a:extLst>
        </p:spPr>
        <p:txBody>
          <a:bodyPr lIns="26788" tIns="26788" rIns="26788" bIns="26788" anchor="ctr"/>
          <a:lstStyle/>
          <a:p>
            <a:pPr algn="ctr" defTabSz="913028">
              <a:buClr>
                <a:srgbClr val="FFFFFF"/>
              </a:buClr>
            </a:pPr>
            <a:endParaRPr lang="en-US" sz="15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2336" name="AutoShape 48"/>
          <p:cNvSpPr>
            <a:spLocks/>
          </p:cNvSpPr>
          <p:nvPr/>
        </p:nvSpPr>
        <p:spPr bwMode="auto">
          <a:xfrm>
            <a:off x="2038202" y="1750219"/>
            <a:ext cx="515689" cy="312539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6788" tIns="26788" rIns="26788" bIns="26788"/>
          <a:lstStyle/>
          <a:p>
            <a:pPr defTabSz="913028">
              <a:buClr>
                <a:srgbClr val="FFFFFF"/>
              </a:buClr>
            </a:pPr>
            <a:r>
              <a:rPr lang="en-US" b="1">
                <a:solidFill>
                  <a:srgbClr val="FFFFFF"/>
                </a:solidFill>
              </a:rPr>
              <a:t>Moxi</a:t>
            </a:r>
            <a:endParaRPr lang="en-US"/>
          </a:p>
        </p:txBody>
      </p:sp>
      <p:sp>
        <p:nvSpPr>
          <p:cNvPr id="12337" name="AutoShape 49"/>
          <p:cNvSpPr>
            <a:spLocks/>
          </p:cNvSpPr>
          <p:nvPr/>
        </p:nvSpPr>
        <p:spPr bwMode="auto">
          <a:xfrm>
            <a:off x="1860724" y="991195"/>
            <a:ext cx="940965" cy="37504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6788" tIns="26788" rIns="26788" bIns="26788"/>
          <a:lstStyle/>
          <a:p>
            <a:pPr defTabSz="913028">
              <a:buClr>
                <a:srgbClr val="000000"/>
              </a:buClr>
            </a:pPr>
            <a:r>
              <a:rPr lang="en-US" sz="1100" b="1">
                <a:solidFill>
                  <a:srgbClr val="000000"/>
                </a:solidFill>
              </a:rPr>
              <a:t>11211</a:t>
            </a:r>
            <a:endParaRPr lang="en-US">
              <a:solidFill>
                <a:srgbClr val="000000"/>
              </a:solidFill>
            </a:endParaRPr>
          </a:p>
          <a:p>
            <a:pPr defTabSz="913028">
              <a:buClr>
                <a:srgbClr val="000000"/>
              </a:buClr>
            </a:pPr>
            <a:r>
              <a:rPr lang="en-US" sz="1000">
                <a:solidFill>
                  <a:srgbClr val="000000"/>
                </a:solidFill>
              </a:rPr>
              <a:t>Memcapable  1.0</a:t>
            </a:r>
            <a:endParaRPr lang="en-US"/>
          </a:p>
        </p:txBody>
      </p:sp>
      <p:sp>
        <p:nvSpPr>
          <p:cNvPr id="12338" name="Line 50"/>
          <p:cNvSpPr>
            <a:spLocks noChangeShapeType="1"/>
          </p:cNvSpPr>
          <p:nvPr/>
        </p:nvSpPr>
        <p:spPr bwMode="auto">
          <a:xfrm>
            <a:off x="2364135" y="1388567"/>
            <a:ext cx="7814" cy="363885"/>
          </a:xfrm>
          <a:prstGeom prst="line">
            <a:avLst/>
          </a:prstGeom>
          <a:noFill/>
          <a:ln w="28575" cap="flat" cmpd="sng">
            <a:solidFill>
              <a:srgbClr val="0076A0"/>
            </a:solidFill>
            <a:prstDash val="solid"/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defTabSz="455398">
              <a:buClr>
                <a:srgbClr val="FFFFFF"/>
              </a:buClr>
            </a:pPr>
            <a:endParaRPr lang="en-US" sz="1100">
              <a:solidFill>
                <a:srgbClr val="000000"/>
              </a:solidFill>
              <a:latin typeface="Helvetica" charset="0"/>
              <a:cs typeface="Helvetica" charset="0"/>
              <a:sym typeface="Helvetica" charset="0"/>
            </a:endParaRPr>
          </a:p>
        </p:txBody>
      </p:sp>
      <p:sp>
        <p:nvSpPr>
          <p:cNvPr id="12339" name="Line 51"/>
          <p:cNvSpPr>
            <a:spLocks noChangeShapeType="1"/>
          </p:cNvSpPr>
          <p:nvPr/>
        </p:nvSpPr>
        <p:spPr bwMode="auto">
          <a:xfrm flipH="1">
            <a:off x="3684613" y="1417588"/>
            <a:ext cx="1116" cy="809253"/>
          </a:xfrm>
          <a:prstGeom prst="line">
            <a:avLst/>
          </a:prstGeom>
          <a:noFill/>
          <a:ln w="28575" cap="flat" cmpd="sng">
            <a:solidFill>
              <a:srgbClr val="0076A0"/>
            </a:solidFill>
            <a:prstDash val="solid"/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defTabSz="455398">
              <a:buClr>
                <a:srgbClr val="FFFFFF"/>
              </a:buClr>
            </a:pPr>
            <a:endParaRPr lang="en-US" sz="1100">
              <a:solidFill>
                <a:srgbClr val="000000"/>
              </a:solidFill>
              <a:latin typeface="Helvetica" charset="0"/>
              <a:cs typeface="Helvetica" charset="0"/>
              <a:sym typeface="Helvetica" charset="0"/>
            </a:endParaRPr>
          </a:p>
        </p:txBody>
      </p:sp>
      <p:sp>
        <p:nvSpPr>
          <p:cNvPr id="12340" name="AutoShape 52"/>
          <p:cNvSpPr>
            <a:spLocks/>
          </p:cNvSpPr>
          <p:nvPr/>
        </p:nvSpPr>
        <p:spPr bwMode="auto">
          <a:xfrm>
            <a:off x="2312789" y="2518172"/>
            <a:ext cx="1155279" cy="312539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6788" tIns="26788" rIns="26788" bIns="26788"/>
          <a:lstStyle/>
          <a:p>
            <a:pPr defTabSz="913028">
              <a:buClr>
                <a:srgbClr val="FFFFFF"/>
              </a:buClr>
            </a:pPr>
            <a:r>
              <a:rPr lang="en-US" b="1">
                <a:solidFill>
                  <a:srgbClr val="FFFFFF"/>
                </a:solidFill>
              </a:rPr>
              <a:t>Memcached</a:t>
            </a:r>
            <a:endParaRPr lang="en-US"/>
          </a:p>
        </p:txBody>
      </p:sp>
      <p:sp>
        <p:nvSpPr>
          <p:cNvPr id="12341" name="AutoShape 53"/>
          <p:cNvSpPr>
            <a:spLocks/>
          </p:cNvSpPr>
          <p:nvPr/>
        </p:nvSpPr>
        <p:spPr bwMode="auto">
          <a:xfrm>
            <a:off x="1474515" y="4723805"/>
            <a:ext cx="2067223" cy="312539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6788" tIns="26788" rIns="26788" bIns="26788"/>
          <a:lstStyle/>
          <a:p>
            <a:pPr defTabSz="913028">
              <a:buClr>
                <a:srgbClr val="FFFFFF"/>
              </a:buClr>
            </a:pPr>
            <a:r>
              <a:rPr lang="en-US" b="1">
                <a:solidFill>
                  <a:srgbClr val="FFFFFF"/>
                </a:solidFill>
              </a:rPr>
              <a:t>New Persistence Layer</a:t>
            </a:r>
            <a:endParaRPr lang="en-US"/>
          </a:p>
        </p:txBody>
      </p:sp>
      <p:sp>
        <p:nvSpPr>
          <p:cNvPr id="12342" name="AutoShape 54"/>
          <p:cNvSpPr>
            <a:spLocks/>
          </p:cNvSpPr>
          <p:nvPr/>
        </p:nvSpPr>
        <p:spPr bwMode="auto">
          <a:xfrm>
            <a:off x="841623" y="994544"/>
            <a:ext cx="571500" cy="37504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6788" tIns="26788" rIns="26788" bIns="26788"/>
          <a:lstStyle/>
          <a:p>
            <a:pPr defTabSz="913028">
              <a:buClr>
                <a:srgbClr val="000000"/>
              </a:buClr>
            </a:pPr>
            <a:r>
              <a:rPr lang="en-US" sz="1100" b="1">
                <a:solidFill>
                  <a:srgbClr val="000000"/>
                </a:solidFill>
              </a:rPr>
              <a:t>8092</a:t>
            </a:r>
            <a:endParaRPr lang="en-US">
              <a:solidFill>
                <a:srgbClr val="000000"/>
              </a:solidFill>
            </a:endParaRPr>
          </a:p>
          <a:p>
            <a:pPr defTabSz="913028">
              <a:buClr>
                <a:srgbClr val="000000"/>
              </a:buClr>
            </a:pPr>
            <a:r>
              <a:rPr lang="en-US" sz="1000">
                <a:solidFill>
                  <a:srgbClr val="000000"/>
                </a:solidFill>
              </a:rPr>
              <a:t>Query API</a:t>
            </a:r>
            <a:endParaRPr lang="en-US"/>
          </a:p>
        </p:txBody>
      </p:sp>
      <p:sp>
        <p:nvSpPr>
          <p:cNvPr id="12343" name="AutoShape 55"/>
          <p:cNvSpPr>
            <a:spLocks/>
          </p:cNvSpPr>
          <p:nvPr/>
        </p:nvSpPr>
        <p:spPr bwMode="auto">
          <a:xfrm>
            <a:off x="1000125" y="1830586"/>
            <a:ext cx="564803" cy="2028156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00A7DF"/>
          </a:solidFill>
          <a:ln>
            <a:noFill/>
          </a:ln>
          <a:effectLst>
            <a:outerShdw blurRad="50800" dist="38100" dir="2700000" algn="ctr" rotWithShape="0">
              <a:srgbClr val="000000">
                <a:alpha val="39999"/>
              </a:srgbClr>
            </a:outerShdw>
          </a:effectLst>
          <a:extLs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</a:extLst>
        </p:spPr>
        <p:txBody>
          <a:bodyPr lIns="26788" tIns="26788" rIns="26788" bIns="26788" anchor="ctr"/>
          <a:lstStyle/>
          <a:p>
            <a:pPr algn="ctr" defTabSz="913028">
              <a:buClr>
                <a:srgbClr val="FFFFFF"/>
              </a:buClr>
            </a:pPr>
            <a:endParaRPr lang="en-US" sz="15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2344" name="AutoShape 56"/>
          <p:cNvSpPr>
            <a:spLocks/>
          </p:cNvSpPr>
          <p:nvPr/>
        </p:nvSpPr>
        <p:spPr bwMode="auto">
          <a:xfrm rot="16200000">
            <a:off x="500062" y="2540496"/>
            <a:ext cx="1500188" cy="312539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6788" tIns="26788" rIns="26788" bIns="26788"/>
          <a:lstStyle/>
          <a:p>
            <a:pPr defTabSz="913028">
              <a:buClr>
                <a:srgbClr val="FFFFFF"/>
              </a:buClr>
            </a:pPr>
            <a:r>
              <a:rPr lang="en-US" b="1">
                <a:solidFill>
                  <a:srgbClr val="FFFFFF"/>
                </a:solidFill>
              </a:rPr>
              <a:t>Query Engine</a:t>
            </a:r>
            <a:endParaRPr lang="en-US"/>
          </a:p>
        </p:txBody>
      </p:sp>
      <p:sp>
        <p:nvSpPr>
          <p:cNvPr id="12345" name="Line 57"/>
          <p:cNvSpPr>
            <a:spLocks noChangeShapeType="1"/>
          </p:cNvSpPr>
          <p:nvPr/>
        </p:nvSpPr>
        <p:spPr bwMode="auto">
          <a:xfrm flipH="1">
            <a:off x="1276946" y="3758283"/>
            <a:ext cx="2232" cy="660797"/>
          </a:xfrm>
          <a:prstGeom prst="line">
            <a:avLst/>
          </a:prstGeom>
          <a:noFill/>
          <a:ln w="28575" cap="flat" cmpd="sng">
            <a:solidFill>
              <a:srgbClr val="0076A0"/>
            </a:solidFill>
            <a:prstDash val="solid"/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defTabSz="455398">
              <a:buClr>
                <a:srgbClr val="FFFFFF"/>
              </a:buClr>
            </a:pPr>
            <a:endParaRPr lang="en-US" sz="1100">
              <a:solidFill>
                <a:srgbClr val="000000"/>
              </a:solidFill>
              <a:latin typeface="Helvetica" charset="0"/>
              <a:cs typeface="Helvetica" charset="0"/>
              <a:sym typeface="Helvetica" charset="0"/>
            </a:endParaRPr>
          </a:p>
        </p:txBody>
      </p:sp>
      <p:sp>
        <p:nvSpPr>
          <p:cNvPr id="12346" name="Line 58"/>
          <p:cNvSpPr>
            <a:spLocks noChangeShapeType="1"/>
          </p:cNvSpPr>
          <p:nvPr/>
        </p:nvSpPr>
        <p:spPr bwMode="auto">
          <a:xfrm>
            <a:off x="1279178" y="1388567"/>
            <a:ext cx="0" cy="439787"/>
          </a:xfrm>
          <a:prstGeom prst="line">
            <a:avLst/>
          </a:prstGeom>
          <a:noFill/>
          <a:ln w="28575" cap="flat" cmpd="sng">
            <a:solidFill>
              <a:srgbClr val="0076A0"/>
            </a:solidFill>
            <a:prstDash val="solid"/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defTabSz="455398">
              <a:buClr>
                <a:srgbClr val="FFFFFF"/>
              </a:buClr>
            </a:pPr>
            <a:endParaRPr lang="en-US" sz="1100">
              <a:solidFill>
                <a:srgbClr val="000000"/>
              </a:solidFill>
              <a:latin typeface="Helvetica" charset="0"/>
              <a:cs typeface="Helvetica" charset="0"/>
              <a:sym typeface="Helvetica" charset="0"/>
            </a:endParaRPr>
          </a:p>
        </p:txBody>
      </p:sp>
      <p:sp>
        <p:nvSpPr>
          <p:cNvPr id="12347" name="Line 59"/>
          <p:cNvSpPr>
            <a:spLocks noChangeShapeType="1"/>
          </p:cNvSpPr>
          <p:nvPr/>
        </p:nvSpPr>
        <p:spPr bwMode="auto">
          <a:xfrm>
            <a:off x="1474516" y="2669977"/>
            <a:ext cx="501178" cy="0"/>
          </a:xfrm>
          <a:prstGeom prst="line">
            <a:avLst/>
          </a:prstGeom>
          <a:noFill/>
          <a:ln w="28575" cap="flat" cmpd="sng">
            <a:solidFill>
              <a:srgbClr val="0076A0"/>
            </a:solidFill>
            <a:prstDash val="solid"/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defTabSz="455398">
              <a:buClr>
                <a:srgbClr val="FFFFFF"/>
              </a:buClr>
            </a:pPr>
            <a:endParaRPr lang="en-US" sz="1100">
              <a:solidFill>
                <a:srgbClr val="000000"/>
              </a:solidFill>
              <a:latin typeface="Helvetica" charset="0"/>
              <a:cs typeface="Helvetica" charset="0"/>
              <a:sym typeface="Helvetica" charset="0"/>
            </a:endParaRPr>
          </a:p>
        </p:txBody>
      </p:sp>
      <p:sp>
        <p:nvSpPr>
          <p:cNvPr id="12348" name="Line 60"/>
          <p:cNvSpPr>
            <a:spLocks noChangeShapeType="1"/>
          </p:cNvSpPr>
          <p:nvPr/>
        </p:nvSpPr>
        <p:spPr bwMode="auto">
          <a:xfrm>
            <a:off x="2821781" y="1984623"/>
            <a:ext cx="852785" cy="0"/>
          </a:xfrm>
          <a:prstGeom prst="line">
            <a:avLst/>
          </a:prstGeom>
          <a:noFill/>
          <a:ln w="28575" cap="flat" cmpd="sng">
            <a:solidFill>
              <a:srgbClr val="0076A0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defTabSz="455398">
              <a:buClr>
                <a:srgbClr val="FFFFFF"/>
              </a:buClr>
            </a:pPr>
            <a:endParaRPr lang="en-US" sz="1100">
              <a:solidFill>
                <a:srgbClr val="000000"/>
              </a:solidFill>
              <a:latin typeface="Helvetica" charset="0"/>
              <a:cs typeface="Helvetica" charset="0"/>
              <a:sym typeface="Helvetica" charset="0"/>
            </a:endParaRPr>
          </a:p>
        </p:txBody>
      </p:sp>
      <p:sp>
        <p:nvSpPr>
          <p:cNvPr id="12349" name="AutoShape 61"/>
          <p:cNvSpPr>
            <a:spLocks/>
          </p:cNvSpPr>
          <p:nvPr/>
        </p:nvSpPr>
        <p:spPr bwMode="auto">
          <a:xfrm rot="5400000">
            <a:off x="356072" y="2001366"/>
            <a:ext cx="4607719" cy="3766096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994" y="0"/>
                </a:moveTo>
                <a:lnTo>
                  <a:pt x="20605" y="0"/>
                </a:lnTo>
                <a:cubicBezTo>
                  <a:pt x="21154" y="0"/>
                  <a:pt x="21600" y="544"/>
                  <a:pt x="21600" y="1216"/>
                </a:cubicBezTo>
                <a:lnTo>
                  <a:pt x="21600" y="21600"/>
                </a:lnTo>
                <a:lnTo>
                  <a:pt x="0" y="21600"/>
                </a:lnTo>
                <a:lnTo>
                  <a:pt x="0" y="1216"/>
                </a:lnTo>
                <a:cubicBezTo>
                  <a:pt x="0" y="544"/>
                  <a:pt x="445" y="0"/>
                  <a:pt x="994" y="0"/>
                </a:cubicBezTo>
                <a:close/>
              </a:path>
            </a:pathLst>
          </a:custGeom>
          <a:solidFill>
            <a:srgbClr val="000000">
              <a:alpha val="73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cap="flat" cmpd="sng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defTabSz="455398">
              <a:buClr>
                <a:srgbClr val="FFFFFF"/>
              </a:buClr>
            </a:pPr>
            <a:endParaRPr lang="en-US" sz="1100">
              <a:solidFill>
                <a:srgbClr val="000000"/>
              </a:solidFill>
              <a:latin typeface="Helvetica" charset="0"/>
              <a:cs typeface="Helvetica" charset="0"/>
              <a:sym typeface="Helvetica" charset="0"/>
            </a:endParaRPr>
          </a:p>
        </p:txBody>
      </p:sp>
      <p:sp>
        <p:nvSpPr>
          <p:cNvPr id="12350" name="AutoShape 62"/>
          <p:cNvSpPr>
            <a:spLocks/>
          </p:cNvSpPr>
          <p:nvPr/>
        </p:nvSpPr>
        <p:spPr bwMode="auto">
          <a:xfrm rot="16200000" flipH="1">
            <a:off x="4118819" y="2001366"/>
            <a:ext cx="4607719" cy="3766096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994" y="0"/>
                </a:moveTo>
                <a:lnTo>
                  <a:pt x="20605" y="0"/>
                </a:lnTo>
                <a:cubicBezTo>
                  <a:pt x="21154" y="0"/>
                  <a:pt x="21600" y="544"/>
                  <a:pt x="21600" y="1216"/>
                </a:cubicBezTo>
                <a:lnTo>
                  <a:pt x="21600" y="21600"/>
                </a:lnTo>
                <a:lnTo>
                  <a:pt x="0" y="21600"/>
                </a:lnTo>
                <a:lnTo>
                  <a:pt x="0" y="1216"/>
                </a:lnTo>
                <a:cubicBezTo>
                  <a:pt x="0" y="544"/>
                  <a:pt x="445" y="0"/>
                  <a:pt x="994" y="0"/>
                </a:cubicBezTo>
                <a:close/>
              </a:path>
            </a:pathLst>
          </a:custGeom>
          <a:solidFill>
            <a:srgbClr val="000000">
              <a:alpha val="73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cap="flat" cmpd="sng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defTabSz="455398">
              <a:buClr>
                <a:srgbClr val="FFFFFF"/>
              </a:buClr>
            </a:pPr>
            <a:endParaRPr lang="en-US" sz="1100">
              <a:solidFill>
                <a:srgbClr val="000000"/>
              </a:solidFill>
              <a:latin typeface="Helvetica" charset="0"/>
              <a:cs typeface="Helvetica" charset="0"/>
              <a:sym typeface="Helvetica" charset="0"/>
            </a:endParaRPr>
          </a:p>
        </p:txBody>
      </p:sp>
      <p:sp>
        <p:nvSpPr>
          <p:cNvPr id="12351" name="AutoShape 63"/>
          <p:cNvSpPr>
            <a:spLocks/>
          </p:cNvSpPr>
          <p:nvPr/>
        </p:nvSpPr>
        <p:spPr bwMode="auto">
          <a:xfrm>
            <a:off x="1374056" y="3382119"/>
            <a:ext cx="2388691" cy="535781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6788" tIns="26788" rIns="26788" bIns="26788"/>
          <a:lstStyle/>
          <a:p>
            <a:pPr>
              <a:buClr>
                <a:srgbClr val="FFFFFF"/>
              </a:buClr>
            </a:pPr>
            <a:r>
              <a:rPr lang="en-US" sz="3100" b="1">
                <a:solidFill>
                  <a:srgbClr val="FFFFFF"/>
                </a:solidFill>
              </a:rPr>
              <a:t>Data Manager</a:t>
            </a:r>
            <a:endParaRPr lang="en-US"/>
          </a:p>
        </p:txBody>
      </p:sp>
      <p:sp>
        <p:nvSpPr>
          <p:cNvPr id="12352" name="AutoShape 64"/>
          <p:cNvSpPr>
            <a:spLocks/>
          </p:cNvSpPr>
          <p:nvPr/>
        </p:nvSpPr>
        <p:spPr bwMode="auto">
          <a:xfrm>
            <a:off x="5015136" y="3382119"/>
            <a:ext cx="2763738" cy="535781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6788" tIns="26788" rIns="26788" bIns="26788"/>
          <a:lstStyle/>
          <a:p>
            <a:pPr>
              <a:buClr>
                <a:srgbClr val="FFFFFF"/>
              </a:buClr>
            </a:pPr>
            <a:r>
              <a:rPr lang="en-US" sz="3100" b="1">
                <a:solidFill>
                  <a:srgbClr val="FFFFFF"/>
                </a:solidFill>
              </a:rPr>
              <a:t>Cluster Manager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651888"/>
      </p:ext>
    </p:extLst>
  </p:cSld>
  <p:clrMapOvr>
    <a:masterClrMapping/>
  </p:clrMapOvr>
  <p:transition xmlns:p14="http://schemas.microsoft.com/office/powerpoint/2010/main"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AutoShape 1"/>
          <p:cNvSpPr>
            <a:spLocks/>
          </p:cNvSpPr>
          <p:nvPr/>
        </p:nvSpPr>
        <p:spPr bwMode="auto">
          <a:xfrm>
            <a:off x="491133" y="241102"/>
            <a:ext cx="8161734" cy="63735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6788" tIns="26788" rIns="26788" bIns="26788"/>
          <a:lstStyle/>
          <a:p>
            <a:pPr algn="ctr"/>
            <a:r>
              <a:rPr lang="en-US" sz="3900">
                <a:latin typeface="Helvetica Neue" charset="0"/>
                <a:cs typeface="Helvetica Neue" charset="0"/>
                <a:sym typeface="Helvetica Neue" charset="0"/>
              </a:rPr>
              <a:t>Couchbase Server 2.0 Architecture</a:t>
            </a:r>
            <a:endParaRPr lang="en-US"/>
          </a:p>
        </p:txBody>
      </p:sp>
      <p:sp>
        <p:nvSpPr>
          <p:cNvPr id="13314" name="AutoShape 2"/>
          <p:cNvSpPr>
            <a:spLocks/>
          </p:cNvSpPr>
          <p:nvPr/>
        </p:nvSpPr>
        <p:spPr bwMode="auto">
          <a:xfrm>
            <a:off x="1224484" y="4723805"/>
            <a:ext cx="2067223" cy="312539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6788" tIns="26788" rIns="26788" bIns="26788"/>
          <a:lstStyle/>
          <a:p>
            <a:pPr defTabSz="913028">
              <a:buClr>
                <a:srgbClr val="FFFFFF"/>
              </a:buClr>
            </a:pPr>
            <a:r>
              <a:rPr lang="en-US" b="1">
                <a:solidFill>
                  <a:srgbClr val="FFFFFF"/>
                </a:solidFill>
              </a:rPr>
              <a:t>New Persistence Layer</a:t>
            </a:r>
            <a:endParaRPr lang="en-US"/>
          </a:p>
        </p:txBody>
      </p:sp>
      <p:sp>
        <p:nvSpPr>
          <p:cNvPr id="13315" name="AutoShape 3"/>
          <p:cNvSpPr>
            <a:spLocks/>
          </p:cNvSpPr>
          <p:nvPr/>
        </p:nvSpPr>
        <p:spPr bwMode="auto">
          <a:xfrm>
            <a:off x="508992" y="1638598"/>
            <a:ext cx="3812977" cy="4455914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solidFill>
            <a:srgbClr val="E0E0E0"/>
          </a:solidFill>
          <a:ln>
            <a:noFill/>
          </a:ln>
          <a:effectLst>
            <a:outerShdw blurRad="38100" dist="23000" dir="5400000" algn="ctr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</a:extLst>
        </p:spPr>
        <p:txBody>
          <a:bodyPr lIns="26788" tIns="26788" rIns="26788" bIns="26788" anchor="ctr"/>
          <a:lstStyle/>
          <a:p>
            <a:pPr algn="ctr" defTabSz="913028">
              <a:buClr>
                <a:srgbClr val="FFFFFF"/>
              </a:buClr>
            </a:pPr>
            <a:endParaRPr lang="en-US" sz="15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3316" name="AutoShape 4"/>
          <p:cNvSpPr>
            <a:spLocks/>
          </p:cNvSpPr>
          <p:nvPr/>
        </p:nvSpPr>
        <p:spPr bwMode="auto">
          <a:xfrm>
            <a:off x="1547068" y="2226841"/>
            <a:ext cx="2536031" cy="1625203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00A7DF"/>
          </a:solidFill>
          <a:ln>
            <a:noFill/>
          </a:ln>
          <a:effectLst>
            <a:outerShdw blurRad="50800" dist="38100" dir="2700000" algn="ctr" rotWithShape="0">
              <a:srgbClr val="000000">
                <a:alpha val="39999"/>
              </a:srgbClr>
            </a:outerShdw>
          </a:effectLst>
          <a:extLs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</a:extLst>
        </p:spPr>
        <p:txBody>
          <a:bodyPr lIns="26788" tIns="26788" rIns="26788" bIns="26788" anchor="ctr"/>
          <a:lstStyle/>
          <a:p>
            <a:pPr algn="ctr" defTabSz="913028">
              <a:buClr>
                <a:srgbClr val="FFFFFF"/>
              </a:buClr>
            </a:pPr>
            <a:endParaRPr lang="en-US" sz="15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3317" name="AutoShape 5"/>
          <p:cNvSpPr>
            <a:spLocks/>
          </p:cNvSpPr>
          <p:nvPr/>
        </p:nvSpPr>
        <p:spPr bwMode="auto">
          <a:xfrm>
            <a:off x="750094" y="4137794"/>
            <a:ext cx="3330773" cy="1687711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solidFill>
            <a:srgbClr val="00A7DF"/>
          </a:solidFill>
          <a:ln>
            <a:noFill/>
          </a:ln>
          <a:effectLst>
            <a:outerShdw blurRad="50800" dist="38100" dir="2700000" algn="ctr" rotWithShape="0">
              <a:srgbClr val="000000">
                <a:alpha val="39999"/>
              </a:srgbClr>
            </a:outerShdw>
          </a:effectLst>
          <a:extLs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</a:extLst>
        </p:spPr>
        <p:txBody>
          <a:bodyPr lIns="26788" tIns="26788" rIns="26788" bIns="26788" anchor="ctr"/>
          <a:lstStyle/>
          <a:p>
            <a:pPr algn="ctr" defTabSz="913028">
              <a:buClr>
                <a:srgbClr val="FFFFFF"/>
              </a:buClr>
            </a:pPr>
            <a:endParaRPr lang="en-US" sz="15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3318" name="Line 6"/>
          <p:cNvSpPr>
            <a:spLocks noChangeShapeType="1"/>
          </p:cNvSpPr>
          <p:nvPr/>
        </p:nvSpPr>
        <p:spPr bwMode="auto">
          <a:xfrm>
            <a:off x="707678" y="4003849"/>
            <a:ext cx="2110755" cy="0"/>
          </a:xfrm>
          <a:prstGeom prst="line">
            <a:avLst/>
          </a:prstGeom>
          <a:noFill/>
          <a:ln w="28575" cap="flat" cmpd="sng">
            <a:solidFill>
              <a:srgbClr val="000000"/>
            </a:solidFill>
            <a:prstDash val="lg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defTabSz="321457"/>
            <a:endParaRPr lang="en-US" sz="800">
              <a:solidFill>
                <a:srgbClr val="000000"/>
              </a:solidFill>
              <a:latin typeface="Helvetica" charset="0"/>
              <a:cs typeface="Helvetica" charset="0"/>
              <a:sym typeface="Helvetica" charset="0"/>
            </a:endParaRPr>
          </a:p>
        </p:txBody>
      </p:sp>
      <p:sp>
        <p:nvSpPr>
          <p:cNvPr id="13319" name="AutoShape 7"/>
          <p:cNvSpPr>
            <a:spLocks/>
          </p:cNvSpPr>
          <p:nvPr/>
        </p:nvSpPr>
        <p:spPr bwMode="auto">
          <a:xfrm>
            <a:off x="2869779" y="3882182"/>
            <a:ext cx="1050354" cy="223242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6788" tIns="26788" rIns="26788" bIns="26788"/>
          <a:lstStyle/>
          <a:p>
            <a:pPr defTabSz="913028">
              <a:buClr>
                <a:srgbClr val="FFFFFF"/>
              </a:buClr>
            </a:pPr>
            <a:r>
              <a:rPr lang="en-US" sz="1100">
                <a:solidFill>
                  <a:srgbClr val="000000"/>
                </a:solidFill>
              </a:rPr>
              <a:t>storage interface</a:t>
            </a:r>
            <a:endParaRPr lang="en-US"/>
          </a:p>
        </p:txBody>
      </p:sp>
      <p:sp>
        <p:nvSpPr>
          <p:cNvPr id="13320" name="Line 8"/>
          <p:cNvSpPr>
            <a:spLocks noChangeShapeType="1"/>
          </p:cNvSpPr>
          <p:nvPr/>
        </p:nvSpPr>
        <p:spPr bwMode="auto">
          <a:xfrm flipH="1">
            <a:off x="2671093" y="3758283"/>
            <a:ext cx="1116" cy="660797"/>
          </a:xfrm>
          <a:prstGeom prst="line">
            <a:avLst/>
          </a:prstGeom>
          <a:noFill/>
          <a:ln w="28575" cap="flat" cmpd="sng">
            <a:solidFill>
              <a:srgbClr val="0076A0"/>
            </a:solidFill>
            <a:prstDash val="solid"/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defTabSz="455398">
              <a:buClr>
                <a:srgbClr val="FFFFFF"/>
              </a:buClr>
            </a:pPr>
            <a:endParaRPr lang="en-US" sz="1100">
              <a:solidFill>
                <a:srgbClr val="000000"/>
              </a:solidFill>
              <a:latin typeface="Helvetica" charset="0"/>
              <a:cs typeface="Helvetica" charset="0"/>
              <a:sym typeface="Helvetica" charset="0"/>
            </a:endParaRPr>
          </a:p>
        </p:txBody>
      </p:sp>
      <p:sp>
        <p:nvSpPr>
          <p:cNvPr id="13321" name="AutoShape 9"/>
          <p:cNvSpPr>
            <a:spLocks/>
          </p:cNvSpPr>
          <p:nvPr/>
        </p:nvSpPr>
        <p:spPr bwMode="auto">
          <a:xfrm>
            <a:off x="1755800" y="2378646"/>
            <a:ext cx="2134195" cy="61614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00C1FF"/>
          </a:solidFill>
          <a:ln>
            <a:noFill/>
          </a:ln>
          <a:effectLst>
            <a:outerShdw blurRad="50800" dist="38100" dir="2700000" algn="ctr" rotWithShape="0">
              <a:srgbClr val="000000">
                <a:alpha val="39999"/>
              </a:srgbClr>
            </a:outerShdw>
          </a:effectLst>
          <a:extLs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</a:extLst>
        </p:spPr>
        <p:txBody>
          <a:bodyPr lIns="26788" tIns="26788" rIns="26788" bIns="26788" anchor="ctr"/>
          <a:lstStyle/>
          <a:p>
            <a:pPr algn="ctr" defTabSz="913028">
              <a:buClr>
                <a:srgbClr val="FFFFFF"/>
              </a:buClr>
            </a:pPr>
            <a:endParaRPr lang="en-US" sz="13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3322" name="AutoShape 10"/>
          <p:cNvSpPr>
            <a:spLocks/>
          </p:cNvSpPr>
          <p:nvPr/>
        </p:nvSpPr>
        <p:spPr bwMode="auto">
          <a:xfrm>
            <a:off x="1761381" y="3144367"/>
            <a:ext cx="2134195" cy="589359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00C1FF"/>
          </a:solidFill>
          <a:ln>
            <a:noFill/>
          </a:ln>
          <a:effectLst>
            <a:outerShdw blurRad="50800" dist="38100" dir="2700000" algn="ctr" rotWithShape="0">
              <a:srgbClr val="000000">
                <a:alpha val="39999"/>
              </a:srgbClr>
            </a:outerShdw>
          </a:effectLst>
          <a:extLs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</a:extLst>
        </p:spPr>
        <p:txBody>
          <a:bodyPr lIns="26788" tIns="26788" rIns="26788" bIns="26788" anchor="ctr"/>
          <a:lstStyle/>
          <a:p>
            <a:pPr algn="ctr" defTabSz="913028">
              <a:buClr>
                <a:srgbClr val="FFFFFF"/>
              </a:buClr>
            </a:pPr>
            <a:endParaRPr lang="en-US" sz="13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3323" name="AutoShape 11"/>
          <p:cNvSpPr>
            <a:spLocks/>
          </p:cNvSpPr>
          <p:nvPr/>
        </p:nvSpPr>
        <p:spPr bwMode="auto">
          <a:xfrm>
            <a:off x="1875235" y="3250406"/>
            <a:ext cx="1936626" cy="312539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6788" tIns="26788" rIns="26788" bIns="26788"/>
          <a:lstStyle/>
          <a:p>
            <a:pPr defTabSz="913028">
              <a:buClr>
                <a:srgbClr val="FFFFFF"/>
              </a:buClr>
            </a:pPr>
            <a:r>
              <a:rPr lang="en-US" b="1">
                <a:solidFill>
                  <a:srgbClr val="FFFFFF"/>
                </a:solidFill>
              </a:rPr>
              <a:t>Couchbase EP Engine</a:t>
            </a:r>
            <a:endParaRPr lang="en-US"/>
          </a:p>
        </p:txBody>
      </p:sp>
      <p:sp>
        <p:nvSpPr>
          <p:cNvPr id="13324" name="AutoShape 12"/>
          <p:cNvSpPr>
            <a:spLocks/>
          </p:cNvSpPr>
          <p:nvPr/>
        </p:nvSpPr>
        <p:spPr bwMode="auto">
          <a:xfrm>
            <a:off x="2932287" y="1009055"/>
            <a:ext cx="940965" cy="37504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6788" tIns="26788" rIns="26788" bIns="26788"/>
          <a:lstStyle/>
          <a:p>
            <a:pPr defTabSz="913028">
              <a:buClr>
                <a:srgbClr val="000000"/>
              </a:buClr>
            </a:pPr>
            <a:r>
              <a:rPr lang="en-US" sz="1100" b="1">
                <a:solidFill>
                  <a:srgbClr val="000000"/>
                </a:solidFill>
              </a:rPr>
              <a:t>11210</a:t>
            </a:r>
            <a:endParaRPr lang="en-US">
              <a:solidFill>
                <a:srgbClr val="000000"/>
              </a:solidFill>
            </a:endParaRPr>
          </a:p>
          <a:p>
            <a:pPr defTabSz="913028">
              <a:buClr>
                <a:srgbClr val="000000"/>
              </a:buClr>
            </a:pPr>
            <a:r>
              <a:rPr lang="en-US" sz="1000">
                <a:solidFill>
                  <a:srgbClr val="000000"/>
                </a:solidFill>
              </a:rPr>
              <a:t>Memcapable  2.0</a:t>
            </a:r>
            <a:endParaRPr lang="en-US"/>
          </a:p>
        </p:txBody>
      </p:sp>
      <p:sp>
        <p:nvSpPr>
          <p:cNvPr id="13325" name="AutoShape 13"/>
          <p:cNvSpPr>
            <a:spLocks/>
          </p:cNvSpPr>
          <p:nvPr/>
        </p:nvSpPr>
        <p:spPr bwMode="auto">
          <a:xfrm>
            <a:off x="1677666" y="1768079"/>
            <a:ext cx="916409" cy="372814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00A7DF"/>
          </a:solidFill>
          <a:ln>
            <a:noFill/>
          </a:ln>
          <a:effectLst>
            <a:outerShdw blurRad="50800" dist="38100" dir="2700000" algn="ctr" rotWithShape="0">
              <a:srgbClr val="000000">
                <a:alpha val="39999"/>
              </a:srgbClr>
            </a:outerShdw>
          </a:effectLst>
          <a:extLs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</a:extLst>
        </p:spPr>
        <p:txBody>
          <a:bodyPr lIns="26788" tIns="26788" rIns="26788" bIns="26788" anchor="ctr"/>
          <a:lstStyle/>
          <a:p>
            <a:pPr algn="ctr" defTabSz="913028">
              <a:buClr>
                <a:srgbClr val="FFFFFF"/>
              </a:buClr>
            </a:pPr>
            <a:endParaRPr lang="en-US" sz="15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3326" name="AutoShape 14"/>
          <p:cNvSpPr>
            <a:spLocks/>
          </p:cNvSpPr>
          <p:nvPr/>
        </p:nvSpPr>
        <p:spPr bwMode="auto">
          <a:xfrm>
            <a:off x="1859608" y="1794867"/>
            <a:ext cx="515689" cy="312539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6788" tIns="26788" rIns="26788" bIns="26788"/>
          <a:lstStyle/>
          <a:p>
            <a:pPr defTabSz="913028">
              <a:buClr>
                <a:srgbClr val="FFFFFF"/>
              </a:buClr>
            </a:pPr>
            <a:r>
              <a:rPr lang="en-US" b="1">
                <a:solidFill>
                  <a:srgbClr val="FFFFFF"/>
                </a:solidFill>
              </a:rPr>
              <a:t>Moxi</a:t>
            </a:r>
            <a:endParaRPr lang="en-US"/>
          </a:p>
        </p:txBody>
      </p:sp>
      <p:sp>
        <p:nvSpPr>
          <p:cNvPr id="13327" name="AutoShape 15"/>
          <p:cNvSpPr>
            <a:spLocks/>
          </p:cNvSpPr>
          <p:nvPr/>
        </p:nvSpPr>
        <p:spPr bwMode="auto">
          <a:xfrm>
            <a:off x="1610693" y="991195"/>
            <a:ext cx="940965" cy="37504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6788" tIns="26788" rIns="26788" bIns="26788"/>
          <a:lstStyle/>
          <a:p>
            <a:pPr defTabSz="913028">
              <a:buClr>
                <a:srgbClr val="000000"/>
              </a:buClr>
            </a:pPr>
            <a:r>
              <a:rPr lang="en-US" sz="1100" b="1">
                <a:solidFill>
                  <a:srgbClr val="000000"/>
                </a:solidFill>
              </a:rPr>
              <a:t>11211</a:t>
            </a:r>
            <a:endParaRPr lang="en-US">
              <a:solidFill>
                <a:srgbClr val="000000"/>
              </a:solidFill>
            </a:endParaRPr>
          </a:p>
          <a:p>
            <a:pPr defTabSz="913028">
              <a:buClr>
                <a:srgbClr val="000000"/>
              </a:buClr>
            </a:pPr>
            <a:r>
              <a:rPr lang="en-US" sz="1000">
                <a:solidFill>
                  <a:srgbClr val="000000"/>
                </a:solidFill>
              </a:rPr>
              <a:t>Memcapable  1.0</a:t>
            </a:r>
            <a:endParaRPr lang="en-US"/>
          </a:p>
        </p:txBody>
      </p:sp>
      <p:sp>
        <p:nvSpPr>
          <p:cNvPr id="13328" name="Line 16"/>
          <p:cNvSpPr>
            <a:spLocks noChangeShapeType="1"/>
          </p:cNvSpPr>
          <p:nvPr/>
        </p:nvSpPr>
        <p:spPr bwMode="auto">
          <a:xfrm>
            <a:off x="2114104" y="1388567"/>
            <a:ext cx="7814" cy="363885"/>
          </a:xfrm>
          <a:prstGeom prst="line">
            <a:avLst/>
          </a:prstGeom>
          <a:noFill/>
          <a:ln w="28575" cap="flat" cmpd="sng">
            <a:solidFill>
              <a:srgbClr val="0076A0"/>
            </a:solidFill>
            <a:prstDash val="solid"/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defTabSz="455398">
              <a:buClr>
                <a:srgbClr val="FFFFFF"/>
              </a:buClr>
            </a:pPr>
            <a:endParaRPr lang="en-US" sz="1100">
              <a:solidFill>
                <a:srgbClr val="000000"/>
              </a:solidFill>
              <a:latin typeface="Helvetica" charset="0"/>
              <a:cs typeface="Helvetica" charset="0"/>
              <a:sym typeface="Helvetica" charset="0"/>
            </a:endParaRPr>
          </a:p>
        </p:txBody>
      </p:sp>
      <p:sp>
        <p:nvSpPr>
          <p:cNvPr id="13329" name="Line 17"/>
          <p:cNvSpPr>
            <a:spLocks noChangeShapeType="1"/>
          </p:cNvSpPr>
          <p:nvPr/>
        </p:nvSpPr>
        <p:spPr bwMode="auto">
          <a:xfrm flipH="1">
            <a:off x="3434582" y="1417588"/>
            <a:ext cx="1116" cy="809253"/>
          </a:xfrm>
          <a:prstGeom prst="line">
            <a:avLst/>
          </a:prstGeom>
          <a:noFill/>
          <a:ln w="28575" cap="flat" cmpd="sng">
            <a:solidFill>
              <a:srgbClr val="0076A0"/>
            </a:solidFill>
            <a:prstDash val="solid"/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defTabSz="455398">
              <a:buClr>
                <a:srgbClr val="FFFFFF"/>
              </a:buClr>
            </a:pPr>
            <a:endParaRPr lang="en-US" sz="1100">
              <a:solidFill>
                <a:srgbClr val="000000"/>
              </a:solidFill>
              <a:latin typeface="Helvetica" charset="0"/>
              <a:cs typeface="Helvetica" charset="0"/>
              <a:sym typeface="Helvetica" charset="0"/>
            </a:endParaRPr>
          </a:p>
        </p:txBody>
      </p:sp>
      <p:sp>
        <p:nvSpPr>
          <p:cNvPr id="13330" name="AutoShape 18"/>
          <p:cNvSpPr>
            <a:spLocks/>
          </p:cNvSpPr>
          <p:nvPr/>
        </p:nvSpPr>
        <p:spPr bwMode="auto">
          <a:xfrm>
            <a:off x="1973462" y="2518172"/>
            <a:ext cx="1716732" cy="312539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6788" tIns="26788" rIns="26788" bIns="26788"/>
          <a:lstStyle/>
          <a:p>
            <a:pPr defTabSz="913028">
              <a:buClr>
                <a:srgbClr val="FFFFFF"/>
              </a:buClr>
            </a:pPr>
            <a:r>
              <a:rPr lang="en-US" b="1">
                <a:solidFill>
                  <a:srgbClr val="FFFFFF"/>
                </a:solidFill>
              </a:rPr>
              <a:t>Object-level Cache</a:t>
            </a:r>
            <a:endParaRPr lang="en-US"/>
          </a:p>
        </p:txBody>
      </p:sp>
      <p:sp>
        <p:nvSpPr>
          <p:cNvPr id="13331" name="AutoShape 19"/>
          <p:cNvSpPr>
            <a:spLocks/>
          </p:cNvSpPr>
          <p:nvPr/>
        </p:nvSpPr>
        <p:spPr bwMode="auto">
          <a:xfrm>
            <a:off x="1662038" y="4822031"/>
            <a:ext cx="1503536" cy="312539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6788" tIns="26788" rIns="26788" bIns="26788"/>
          <a:lstStyle/>
          <a:p>
            <a:pPr defTabSz="913028">
              <a:buClr>
                <a:srgbClr val="FFFFFF"/>
              </a:buClr>
            </a:pPr>
            <a:r>
              <a:rPr lang="en-US" b="1">
                <a:solidFill>
                  <a:srgbClr val="FFFFFF"/>
                </a:solidFill>
              </a:rPr>
              <a:t>Disk Persistence</a:t>
            </a:r>
            <a:endParaRPr lang="en-US"/>
          </a:p>
        </p:txBody>
      </p:sp>
      <p:sp>
        <p:nvSpPr>
          <p:cNvPr id="13332" name="AutoShape 20"/>
          <p:cNvSpPr>
            <a:spLocks/>
          </p:cNvSpPr>
          <p:nvPr/>
        </p:nvSpPr>
        <p:spPr bwMode="auto">
          <a:xfrm>
            <a:off x="591592" y="994544"/>
            <a:ext cx="571500" cy="37504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6788" tIns="26788" rIns="26788" bIns="26788"/>
          <a:lstStyle/>
          <a:p>
            <a:pPr defTabSz="913028">
              <a:buClr>
                <a:srgbClr val="000000"/>
              </a:buClr>
            </a:pPr>
            <a:r>
              <a:rPr lang="en-US" sz="1100" b="1">
                <a:solidFill>
                  <a:srgbClr val="000000"/>
                </a:solidFill>
              </a:rPr>
              <a:t>8092</a:t>
            </a:r>
            <a:endParaRPr lang="en-US">
              <a:solidFill>
                <a:srgbClr val="000000"/>
              </a:solidFill>
            </a:endParaRPr>
          </a:p>
          <a:p>
            <a:pPr defTabSz="913028">
              <a:buClr>
                <a:srgbClr val="000000"/>
              </a:buClr>
            </a:pPr>
            <a:r>
              <a:rPr lang="en-US" sz="1000">
                <a:solidFill>
                  <a:srgbClr val="000000"/>
                </a:solidFill>
              </a:rPr>
              <a:t>Query API</a:t>
            </a:r>
            <a:endParaRPr lang="en-US"/>
          </a:p>
        </p:txBody>
      </p:sp>
      <p:sp>
        <p:nvSpPr>
          <p:cNvPr id="13333" name="AutoShape 21"/>
          <p:cNvSpPr>
            <a:spLocks/>
          </p:cNvSpPr>
          <p:nvPr/>
        </p:nvSpPr>
        <p:spPr bwMode="auto">
          <a:xfrm>
            <a:off x="750094" y="1830586"/>
            <a:ext cx="564803" cy="2028156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00A7DF"/>
          </a:solidFill>
          <a:ln>
            <a:noFill/>
          </a:ln>
          <a:effectLst>
            <a:outerShdw blurRad="50800" dist="38100" dir="2700000" algn="ctr" rotWithShape="0">
              <a:srgbClr val="000000">
                <a:alpha val="39999"/>
              </a:srgbClr>
            </a:outerShdw>
          </a:effectLst>
          <a:extLs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</a:extLst>
        </p:spPr>
        <p:txBody>
          <a:bodyPr lIns="26788" tIns="26788" rIns="26788" bIns="26788" anchor="ctr"/>
          <a:lstStyle/>
          <a:p>
            <a:pPr algn="ctr" defTabSz="913028">
              <a:buClr>
                <a:srgbClr val="FFFFFF"/>
              </a:buClr>
            </a:pPr>
            <a:endParaRPr lang="en-US" sz="15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3334" name="AutoShape 22"/>
          <p:cNvSpPr>
            <a:spLocks/>
          </p:cNvSpPr>
          <p:nvPr/>
        </p:nvSpPr>
        <p:spPr bwMode="auto">
          <a:xfrm rot="16200000">
            <a:off x="250031" y="2540496"/>
            <a:ext cx="1500188" cy="312539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6788" tIns="26788" rIns="26788" bIns="26788"/>
          <a:lstStyle/>
          <a:p>
            <a:pPr defTabSz="913028">
              <a:buClr>
                <a:srgbClr val="FFFFFF"/>
              </a:buClr>
            </a:pPr>
            <a:r>
              <a:rPr lang="en-US" b="1">
                <a:solidFill>
                  <a:srgbClr val="FFFFFF"/>
                </a:solidFill>
              </a:rPr>
              <a:t>Query Engine</a:t>
            </a:r>
            <a:endParaRPr lang="en-US"/>
          </a:p>
        </p:txBody>
      </p:sp>
      <p:sp>
        <p:nvSpPr>
          <p:cNvPr id="13335" name="Line 23"/>
          <p:cNvSpPr>
            <a:spLocks noChangeShapeType="1"/>
          </p:cNvSpPr>
          <p:nvPr/>
        </p:nvSpPr>
        <p:spPr bwMode="auto">
          <a:xfrm flipH="1">
            <a:off x="1026915" y="3758283"/>
            <a:ext cx="2232" cy="660797"/>
          </a:xfrm>
          <a:prstGeom prst="line">
            <a:avLst/>
          </a:prstGeom>
          <a:noFill/>
          <a:ln w="28575" cap="flat" cmpd="sng">
            <a:solidFill>
              <a:srgbClr val="0076A0"/>
            </a:solidFill>
            <a:prstDash val="solid"/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defTabSz="455398">
              <a:buClr>
                <a:srgbClr val="FFFFFF"/>
              </a:buClr>
            </a:pPr>
            <a:endParaRPr lang="en-US" sz="1100">
              <a:solidFill>
                <a:srgbClr val="000000"/>
              </a:solidFill>
              <a:latin typeface="Helvetica" charset="0"/>
              <a:cs typeface="Helvetica" charset="0"/>
              <a:sym typeface="Helvetica" charset="0"/>
            </a:endParaRPr>
          </a:p>
        </p:txBody>
      </p:sp>
      <p:sp>
        <p:nvSpPr>
          <p:cNvPr id="13336" name="Line 24"/>
          <p:cNvSpPr>
            <a:spLocks noChangeShapeType="1"/>
          </p:cNvSpPr>
          <p:nvPr/>
        </p:nvSpPr>
        <p:spPr bwMode="auto">
          <a:xfrm flipH="1">
            <a:off x="1029146" y="1388567"/>
            <a:ext cx="0" cy="439787"/>
          </a:xfrm>
          <a:prstGeom prst="line">
            <a:avLst/>
          </a:prstGeom>
          <a:noFill/>
          <a:ln w="28575" cap="flat" cmpd="sng">
            <a:solidFill>
              <a:srgbClr val="0076A0"/>
            </a:solidFill>
            <a:prstDash val="solid"/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defTabSz="455398">
              <a:buClr>
                <a:srgbClr val="FFFFFF"/>
              </a:buClr>
            </a:pPr>
            <a:endParaRPr lang="en-US" sz="1100">
              <a:solidFill>
                <a:srgbClr val="000000"/>
              </a:solidFill>
              <a:latin typeface="Helvetica" charset="0"/>
              <a:cs typeface="Helvetica" charset="0"/>
              <a:sym typeface="Helvetica" charset="0"/>
            </a:endParaRPr>
          </a:p>
        </p:txBody>
      </p:sp>
      <p:sp>
        <p:nvSpPr>
          <p:cNvPr id="13337" name="Line 25"/>
          <p:cNvSpPr>
            <a:spLocks noChangeShapeType="1"/>
          </p:cNvSpPr>
          <p:nvPr/>
        </p:nvSpPr>
        <p:spPr bwMode="auto">
          <a:xfrm>
            <a:off x="1224484" y="2687836"/>
            <a:ext cx="501178" cy="0"/>
          </a:xfrm>
          <a:prstGeom prst="line">
            <a:avLst/>
          </a:prstGeom>
          <a:noFill/>
          <a:ln w="28575" cap="flat" cmpd="sng">
            <a:solidFill>
              <a:srgbClr val="0076A0"/>
            </a:solidFill>
            <a:prstDash val="solid"/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defTabSz="455398">
              <a:buClr>
                <a:srgbClr val="FFFFFF"/>
              </a:buClr>
            </a:pPr>
            <a:endParaRPr lang="en-US" sz="1100">
              <a:solidFill>
                <a:srgbClr val="000000"/>
              </a:solidFill>
              <a:latin typeface="Helvetica" charset="0"/>
              <a:cs typeface="Helvetica" charset="0"/>
              <a:sym typeface="Helvetica" charset="0"/>
            </a:endParaRPr>
          </a:p>
        </p:txBody>
      </p:sp>
      <p:sp>
        <p:nvSpPr>
          <p:cNvPr id="13338" name="Line 26"/>
          <p:cNvSpPr>
            <a:spLocks noChangeShapeType="1"/>
          </p:cNvSpPr>
          <p:nvPr/>
        </p:nvSpPr>
        <p:spPr bwMode="auto">
          <a:xfrm>
            <a:off x="2571750" y="1984623"/>
            <a:ext cx="852785" cy="0"/>
          </a:xfrm>
          <a:prstGeom prst="line">
            <a:avLst/>
          </a:prstGeom>
          <a:noFill/>
          <a:ln w="28575" cap="flat" cmpd="sng">
            <a:solidFill>
              <a:srgbClr val="0076A0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defTabSz="455398">
              <a:buClr>
                <a:srgbClr val="FFFFFF"/>
              </a:buClr>
            </a:pPr>
            <a:endParaRPr lang="en-US" sz="1100">
              <a:solidFill>
                <a:srgbClr val="000000"/>
              </a:solidFill>
              <a:latin typeface="Helvetica" charset="0"/>
              <a:cs typeface="Helvetica" charset="0"/>
              <a:sym typeface="Helvetica" charset="0"/>
            </a:endParaRPr>
          </a:p>
        </p:txBody>
      </p:sp>
      <p:grpSp>
        <p:nvGrpSpPr>
          <p:cNvPr id="13339" name="Group 27"/>
          <p:cNvGrpSpPr>
            <a:grpSpLocks/>
          </p:cNvGrpSpPr>
          <p:nvPr/>
        </p:nvGrpSpPr>
        <p:grpSpPr bwMode="auto">
          <a:xfrm>
            <a:off x="4938117" y="1649760"/>
            <a:ext cx="3733726" cy="5062017"/>
            <a:chOff x="0" y="0"/>
            <a:chExt cx="5310868" cy="7198732"/>
          </a:xfrm>
        </p:grpSpPr>
        <p:sp>
          <p:nvSpPr>
            <p:cNvPr id="13340" name="AutoShape 28"/>
            <p:cNvSpPr>
              <a:spLocks/>
            </p:cNvSpPr>
            <p:nvPr/>
          </p:nvSpPr>
          <p:spPr bwMode="auto">
            <a:xfrm>
              <a:off x="501787" y="6626372"/>
              <a:ext cx="536154" cy="53340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38100" tIns="38100" rIns="38100" bIns="38100"/>
            <a:lstStyle/>
            <a:p>
              <a:pPr defTabSz="913028">
                <a:buClr>
                  <a:srgbClr val="000000"/>
                </a:buClr>
              </a:pPr>
              <a:r>
                <a:rPr lang="en-US" sz="1000">
                  <a:solidFill>
                    <a:srgbClr val="000000"/>
                  </a:solidFill>
                </a:rPr>
                <a:t>HTTP</a:t>
              </a:r>
              <a:endParaRPr lang="en-US">
                <a:solidFill>
                  <a:srgbClr val="000000"/>
                </a:solidFill>
              </a:endParaRPr>
            </a:p>
            <a:p>
              <a:pPr defTabSz="913028">
                <a:buClr>
                  <a:srgbClr val="000000"/>
                </a:buClr>
              </a:pPr>
              <a:r>
                <a:rPr lang="en-US" sz="1100" b="1">
                  <a:solidFill>
                    <a:srgbClr val="000000"/>
                  </a:solidFill>
                </a:rPr>
                <a:t>8091</a:t>
              </a:r>
              <a:endParaRPr lang="en-US"/>
            </a:p>
          </p:txBody>
        </p:sp>
        <p:sp>
          <p:nvSpPr>
            <p:cNvPr id="13341" name="AutoShape 29"/>
            <p:cNvSpPr>
              <a:spLocks/>
            </p:cNvSpPr>
            <p:nvPr/>
          </p:nvSpPr>
          <p:spPr bwMode="auto">
            <a:xfrm>
              <a:off x="1448977" y="6648059"/>
              <a:ext cx="1563279" cy="53340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38100" tIns="38100" rIns="38100" bIns="38100"/>
            <a:lstStyle/>
            <a:p>
              <a:pPr defTabSz="913028">
                <a:buClr>
                  <a:srgbClr val="B5B5B5"/>
                </a:buClr>
              </a:pPr>
              <a:r>
                <a:rPr lang="en-US" sz="1000">
                  <a:solidFill>
                    <a:srgbClr val="B5B5B5"/>
                  </a:solidFill>
                </a:rPr>
                <a:t>Erlang port mapper</a:t>
              </a:r>
              <a:endParaRPr lang="en-US">
                <a:solidFill>
                  <a:srgbClr val="000000"/>
                </a:solidFill>
              </a:endParaRPr>
            </a:p>
            <a:p>
              <a:pPr defTabSz="913028">
                <a:buClr>
                  <a:srgbClr val="B5B5B5"/>
                </a:buClr>
              </a:pPr>
              <a:r>
                <a:rPr lang="en-US" sz="1100" b="1">
                  <a:solidFill>
                    <a:srgbClr val="B5B5B5"/>
                  </a:solidFill>
                </a:rPr>
                <a:t>4369</a:t>
              </a:r>
              <a:endParaRPr lang="en-US"/>
            </a:p>
          </p:txBody>
        </p:sp>
        <p:sp>
          <p:nvSpPr>
            <p:cNvPr id="13342" name="AutoShape 30"/>
            <p:cNvSpPr>
              <a:spLocks/>
            </p:cNvSpPr>
            <p:nvPr/>
          </p:nvSpPr>
          <p:spPr bwMode="auto">
            <a:xfrm>
              <a:off x="3854546" y="6665331"/>
              <a:ext cx="1456322" cy="53340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38100" tIns="38100" rIns="38100" bIns="38100"/>
            <a:lstStyle/>
            <a:p>
              <a:pPr defTabSz="913028">
                <a:buClr>
                  <a:srgbClr val="B5B5B5"/>
                </a:buClr>
              </a:pPr>
              <a:r>
                <a:rPr lang="en-US" sz="1000">
                  <a:solidFill>
                    <a:srgbClr val="B5B5B5"/>
                  </a:solidFill>
                </a:rPr>
                <a:t>Distributed Erlang</a:t>
              </a:r>
              <a:endParaRPr lang="en-US">
                <a:solidFill>
                  <a:srgbClr val="000000"/>
                </a:solidFill>
              </a:endParaRPr>
            </a:p>
            <a:p>
              <a:pPr defTabSz="913028">
                <a:buClr>
                  <a:srgbClr val="B5B5B5"/>
                </a:buClr>
              </a:pPr>
              <a:r>
                <a:rPr lang="en-US" sz="1100" b="1">
                  <a:solidFill>
                    <a:srgbClr val="B5B5B5"/>
                  </a:solidFill>
                </a:rPr>
                <a:t>21100 - 21199</a:t>
              </a:r>
              <a:endParaRPr lang="en-US"/>
            </a:p>
          </p:txBody>
        </p:sp>
        <p:grpSp>
          <p:nvGrpSpPr>
            <p:cNvPr id="13343" name="Group 31"/>
            <p:cNvGrpSpPr>
              <a:grpSpLocks/>
            </p:cNvGrpSpPr>
            <p:nvPr/>
          </p:nvGrpSpPr>
          <p:grpSpPr bwMode="auto">
            <a:xfrm>
              <a:off x="0" y="0"/>
              <a:ext cx="5219700" cy="6557216"/>
              <a:chOff x="0" y="0"/>
              <a:chExt cx="5219700" cy="6557216"/>
            </a:xfrm>
          </p:grpSpPr>
          <p:sp>
            <p:nvSpPr>
              <p:cNvPr id="13344" name="AutoShape 32"/>
              <p:cNvSpPr>
                <a:spLocks/>
              </p:cNvSpPr>
              <p:nvPr/>
            </p:nvSpPr>
            <p:spPr bwMode="auto">
              <a:xfrm>
                <a:off x="0" y="0"/>
                <a:ext cx="5219700" cy="633832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  <a:effectLst>
                <a:outerShdw blurRad="38100" dist="23000" dir="5400000" algn="ctr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lIns="38100" tIns="38100" rIns="38100" bIns="38100" anchor="ctr"/>
              <a:lstStyle/>
              <a:p>
                <a:pPr algn="ctr" defTabSz="913028">
                  <a:buClr>
                    <a:srgbClr val="FFFFFF"/>
                  </a:buClr>
                </a:pPr>
                <a:endParaRPr lang="en-US" sz="15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  <p:sp>
            <p:nvSpPr>
              <p:cNvPr id="13345" name="Line 33"/>
              <p:cNvSpPr>
                <a:spLocks noChangeShapeType="1"/>
              </p:cNvSpPr>
              <p:nvPr/>
            </p:nvSpPr>
            <p:spPr bwMode="auto">
              <a:xfrm flipV="1">
                <a:off x="2113674" y="4868849"/>
                <a:ext cx="2384" cy="1004699"/>
              </a:xfrm>
              <a:prstGeom prst="line">
                <a:avLst/>
              </a:prstGeom>
              <a:noFill/>
              <a:ln w="28575" cap="flat" cmpd="sng">
                <a:solidFill>
                  <a:srgbClr val="0076A0"/>
                </a:solidFill>
                <a:prstDash val="solid"/>
                <a:round/>
                <a:headEnd type="triangle" w="med" len="med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/>
              <a:lstStyle/>
              <a:p>
                <a:pPr defTabSz="455398">
                  <a:buClr>
                    <a:srgbClr val="FFFFFF"/>
                  </a:buClr>
                </a:pPr>
                <a:endParaRPr lang="en-US" sz="1100">
                  <a:solidFill>
                    <a:srgbClr val="000000"/>
                  </a:solidFill>
                  <a:latin typeface="Helvetica" charset="0"/>
                  <a:cs typeface="Helvetica" charset="0"/>
                  <a:sym typeface="Helvetica" charset="0"/>
                </a:endParaRPr>
              </a:p>
            </p:txBody>
          </p:sp>
          <p:sp>
            <p:nvSpPr>
              <p:cNvPr id="13346" name="Line 34"/>
              <p:cNvSpPr>
                <a:spLocks noChangeShapeType="1"/>
              </p:cNvSpPr>
              <p:nvPr/>
            </p:nvSpPr>
            <p:spPr bwMode="auto">
              <a:xfrm flipV="1">
                <a:off x="2327607" y="5559080"/>
                <a:ext cx="2387" cy="980049"/>
              </a:xfrm>
              <a:prstGeom prst="line">
                <a:avLst/>
              </a:prstGeom>
              <a:noFill/>
              <a:ln w="28575" cap="flat" cmpd="sng">
                <a:solidFill>
                  <a:srgbClr val="0076A0"/>
                </a:solidFill>
                <a:prstDash val="solid"/>
                <a:round/>
                <a:headEnd type="triangle" w="med" len="med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/>
              <a:lstStyle/>
              <a:p>
                <a:pPr defTabSz="455398">
                  <a:buClr>
                    <a:srgbClr val="FFFFFF"/>
                  </a:buClr>
                </a:pPr>
                <a:endParaRPr lang="en-US" sz="1100">
                  <a:solidFill>
                    <a:srgbClr val="000000"/>
                  </a:solidFill>
                  <a:latin typeface="Helvetica" charset="0"/>
                  <a:cs typeface="Helvetica" charset="0"/>
                  <a:sym typeface="Helvetica" charset="0"/>
                </a:endParaRPr>
              </a:p>
            </p:txBody>
          </p:sp>
          <p:sp>
            <p:nvSpPr>
              <p:cNvPr id="13347" name="AutoShape 35"/>
              <p:cNvSpPr>
                <a:spLocks/>
              </p:cNvSpPr>
              <p:nvPr/>
            </p:nvSpPr>
            <p:spPr bwMode="auto">
              <a:xfrm>
                <a:off x="1160985" y="446203"/>
                <a:ext cx="1960910" cy="455410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599" y="0"/>
                    </a:lnTo>
                    <a:lnTo>
                      <a:pt x="21599" y="21599"/>
                    </a:lnTo>
                    <a:lnTo>
                      <a:pt x="0" y="21599"/>
                    </a:lnTo>
                    <a:close/>
                  </a:path>
                </a:pathLst>
              </a:custGeom>
              <a:solidFill>
                <a:srgbClr val="00A7DF"/>
              </a:solidFill>
              <a:ln>
                <a:noFill/>
              </a:ln>
              <a:effectLst>
                <a:outerShdw blurRad="50800" dist="38100" dir="2700000" algn="ctr" rotWithShape="0">
                  <a:srgbClr val="000000">
                    <a:alpha val="39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lIns="38100" tIns="38100" rIns="38100" bIns="38100" anchor="ctr"/>
              <a:lstStyle/>
              <a:p>
                <a:pPr algn="ctr" defTabSz="913028">
                  <a:buClr>
                    <a:srgbClr val="FFFFFF"/>
                  </a:buClr>
                </a:pPr>
                <a:endParaRPr lang="en-US" sz="15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  <p:sp>
            <p:nvSpPr>
              <p:cNvPr id="13348" name="AutoShape 36"/>
              <p:cNvSpPr>
                <a:spLocks/>
              </p:cNvSpPr>
              <p:nvPr/>
            </p:nvSpPr>
            <p:spPr bwMode="auto">
              <a:xfrm>
                <a:off x="1305155" y="722890"/>
                <a:ext cx="358924" cy="3819707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599" y="0"/>
                    </a:lnTo>
                    <a:lnTo>
                      <a:pt x="21599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00C1FF"/>
              </a:solidFill>
              <a:ln>
                <a:noFill/>
              </a:ln>
              <a:effectLst>
                <a:outerShdw blurRad="50800" dist="38100" dir="2700000" algn="ctr" rotWithShape="0">
                  <a:srgbClr val="000000">
                    <a:alpha val="39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lIns="38100" tIns="38100" rIns="38100" bIns="38100" anchor="ctr"/>
              <a:lstStyle/>
              <a:p>
                <a:pPr algn="ctr" defTabSz="913028">
                  <a:buClr>
                    <a:srgbClr val="FFFFFF"/>
                  </a:buClr>
                </a:pPr>
                <a:endParaRPr lang="en-US" sz="15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  <p:sp>
            <p:nvSpPr>
              <p:cNvPr id="13349" name="AutoShape 37"/>
              <p:cNvSpPr>
                <a:spLocks/>
              </p:cNvSpPr>
              <p:nvPr/>
            </p:nvSpPr>
            <p:spPr bwMode="auto">
              <a:xfrm rot="16200000">
                <a:off x="993396" y="2463660"/>
                <a:ext cx="924224" cy="317501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599" y="0"/>
                    </a:lnTo>
                    <a:lnTo>
                      <a:pt x="21599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/>
              <a:lstStyle/>
              <a:p>
                <a:pPr defTabSz="913028">
                  <a:buClr>
                    <a:srgbClr val="FFFFFF"/>
                  </a:buClr>
                </a:pPr>
                <a:r>
                  <a:rPr lang="en-US" sz="1100">
                    <a:solidFill>
                      <a:srgbClr val="FFFFFF"/>
                    </a:solidFill>
                  </a:rPr>
                  <a:t>Heartbeat</a:t>
                </a:r>
                <a:endParaRPr lang="en-US"/>
              </a:p>
            </p:txBody>
          </p:sp>
          <p:sp>
            <p:nvSpPr>
              <p:cNvPr id="13350" name="AutoShape 38"/>
              <p:cNvSpPr>
                <a:spLocks/>
              </p:cNvSpPr>
              <p:nvPr/>
            </p:nvSpPr>
            <p:spPr bwMode="auto">
              <a:xfrm>
                <a:off x="1733807" y="722890"/>
                <a:ext cx="358924" cy="3819707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599" y="0"/>
                    </a:lnTo>
                    <a:lnTo>
                      <a:pt x="21599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00C1FF"/>
              </a:solidFill>
              <a:ln>
                <a:noFill/>
              </a:ln>
              <a:effectLst>
                <a:outerShdw blurRad="50800" dist="38100" dir="2700000" algn="ctr" rotWithShape="0">
                  <a:srgbClr val="000000">
                    <a:alpha val="39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lIns="38100" tIns="38100" rIns="38100" bIns="38100" anchor="ctr"/>
              <a:lstStyle/>
              <a:p>
                <a:pPr algn="ctr" defTabSz="913028">
                  <a:buClr>
                    <a:srgbClr val="FFFFFF"/>
                  </a:buClr>
                </a:pPr>
                <a:endParaRPr lang="en-US" sz="15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  <p:sp>
            <p:nvSpPr>
              <p:cNvPr id="13351" name="AutoShape 39"/>
              <p:cNvSpPr>
                <a:spLocks/>
              </p:cNvSpPr>
              <p:nvPr/>
            </p:nvSpPr>
            <p:spPr bwMode="auto">
              <a:xfrm rot="16200000">
                <a:off x="1183133" y="2460677"/>
                <a:ext cx="1427461" cy="317501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/>
              <a:lstStyle/>
              <a:p>
                <a:pPr defTabSz="913028">
                  <a:buClr>
                    <a:srgbClr val="FFFFFF"/>
                  </a:buClr>
                </a:pPr>
                <a:r>
                  <a:rPr lang="en-US" sz="1100">
                    <a:solidFill>
                      <a:srgbClr val="FFFFFF"/>
                    </a:solidFill>
                  </a:rPr>
                  <a:t>Process monitor</a:t>
                </a:r>
                <a:endParaRPr lang="en-US"/>
              </a:p>
            </p:txBody>
          </p:sp>
          <p:sp>
            <p:nvSpPr>
              <p:cNvPr id="13352" name="AutoShape 40"/>
              <p:cNvSpPr>
                <a:spLocks/>
              </p:cNvSpPr>
              <p:nvPr/>
            </p:nvSpPr>
            <p:spPr bwMode="auto">
              <a:xfrm>
                <a:off x="2176989" y="722890"/>
                <a:ext cx="358924" cy="3819707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599" y="0"/>
                    </a:lnTo>
                    <a:lnTo>
                      <a:pt x="21599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00C1FF"/>
              </a:solidFill>
              <a:ln>
                <a:noFill/>
              </a:ln>
              <a:effectLst>
                <a:outerShdw blurRad="50800" dist="38100" dir="2700000" algn="ctr" rotWithShape="0">
                  <a:srgbClr val="000000">
                    <a:alpha val="39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lIns="38100" tIns="38100" rIns="38100" bIns="38100" anchor="ctr"/>
              <a:lstStyle/>
              <a:p>
                <a:pPr algn="ctr" defTabSz="913028">
                  <a:buClr>
                    <a:srgbClr val="FFFFFF"/>
                  </a:buClr>
                </a:pPr>
                <a:endParaRPr lang="en-US" sz="15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  <p:sp>
            <p:nvSpPr>
              <p:cNvPr id="13353" name="AutoShape 41"/>
              <p:cNvSpPr>
                <a:spLocks/>
              </p:cNvSpPr>
              <p:nvPr/>
            </p:nvSpPr>
            <p:spPr bwMode="auto">
              <a:xfrm>
                <a:off x="2612904" y="722890"/>
                <a:ext cx="358924" cy="3819707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599" y="0"/>
                    </a:lnTo>
                    <a:lnTo>
                      <a:pt x="21599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00C1FF"/>
              </a:solidFill>
              <a:ln>
                <a:noFill/>
              </a:ln>
              <a:effectLst>
                <a:outerShdw blurRad="50800" dist="38100" dir="2700000" algn="ctr" rotWithShape="0">
                  <a:srgbClr val="000000">
                    <a:alpha val="39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lIns="38100" tIns="38100" rIns="38100" bIns="38100" anchor="ctr"/>
              <a:lstStyle/>
              <a:p>
                <a:pPr algn="ctr" defTabSz="913028">
                  <a:buClr>
                    <a:srgbClr val="FFFFFF"/>
                  </a:buClr>
                </a:pPr>
                <a:endParaRPr lang="en-US" sz="15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  <p:sp>
            <p:nvSpPr>
              <p:cNvPr id="13354" name="AutoShape 42"/>
              <p:cNvSpPr>
                <a:spLocks/>
              </p:cNvSpPr>
              <p:nvPr/>
            </p:nvSpPr>
            <p:spPr bwMode="auto">
              <a:xfrm rot="16200000">
                <a:off x="1610296" y="2467707"/>
                <a:ext cx="2331344" cy="317501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599" y="0"/>
                    </a:lnTo>
                    <a:lnTo>
                      <a:pt x="21599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/>
              <a:lstStyle/>
              <a:p>
                <a:pPr defTabSz="913028">
                  <a:buClr>
                    <a:srgbClr val="FFFFFF"/>
                  </a:buClr>
                </a:pPr>
                <a:r>
                  <a:rPr lang="en-US" sz="1100">
                    <a:solidFill>
                      <a:srgbClr val="FFFFFF"/>
                    </a:solidFill>
                  </a:rPr>
                  <a:t>Global singleton supervisor</a:t>
                </a:r>
                <a:endParaRPr lang="en-US"/>
              </a:p>
            </p:txBody>
          </p:sp>
          <p:sp>
            <p:nvSpPr>
              <p:cNvPr id="13355" name="AutoShape 43"/>
              <p:cNvSpPr>
                <a:spLocks/>
              </p:cNvSpPr>
              <p:nvPr/>
            </p:nvSpPr>
            <p:spPr bwMode="auto">
              <a:xfrm rot="16200000">
                <a:off x="1342228" y="2466018"/>
                <a:ext cx="1984773" cy="317501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599" y="0"/>
                    </a:lnTo>
                    <a:lnTo>
                      <a:pt x="21599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/>
              <a:lstStyle/>
              <a:p>
                <a:pPr defTabSz="913028">
                  <a:buClr>
                    <a:srgbClr val="FFFFFF"/>
                  </a:buClr>
                </a:pPr>
                <a:r>
                  <a:rPr lang="en-US" sz="1100">
                    <a:solidFill>
                      <a:srgbClr val="FFFFFF"/>
                    </a:solidFill>
                  </a:rPr>
                  <a:t>Configuration manager</a:t>
                </a:r>
                <a:endParaRPr lang="en-US"/>
              </a:p>
            </p:txBody>
          </p:sp>
          <p:sp>
            <p:nvSpPr>
              <p:cNvPr id="13356" name="Line 44"/>
              <p:cNvSpPr>
                <a:spLocks noChangeShapeType="1"/>
              </p:cNvSpPr>
              <p:nvPr/>
            </p:nvSpPr>
            <p:spPr bwMode="auto">
              <a:xfrm flipV="1">
                <a:off x="4078616" y="4883380"/>
                <a:ext cx="2386" cy="990169"/>
              </a:xfrm>
              <a:prstGeom prst="line">
                <a:avLst/>
              </a:prstGeom>
              <a:noFill/>
              <a:ln w="28575" cap="flat" cmpd="sng">
                <a:solidFill>
                  <a:srgbClr val="0076A0"/>
                </a:solidFill>
                <a:prstDash val="solid"/>
                <a:round/>
                <a:headEnd type="triangle" w="med" len="med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/>
              <a:lstStyle/>
              <a:p>
                <a:pPr defTabSz="455398">
                  <a:buClr>
                    <a:srgbClr val="FFFFFF"/>
                  </a:buClr>
                </a:pPr>
                <a:endParaRPr lang="en-US" sz="1100">
                  <a:solidFill>
                    <a:srgbClr val="000000"/>
                  </a:solidFill>
                  <a:latin typeface="Helvetica" charset="0"/>
                  <a:cs typeface="Helvetica" charset="0"/>
                  <a:sym typeface="Helvetica" charset="0"/>
                </a:endParaRPr>
              </a:p>
            </p:txBody>
          </p:sp>
          <p:sp>
            <p:nvSpPr>
              <p:cNvPr id="13357" name="AutoShape 45"/>
              <p:cNvSpPr>
                <a:spLocks/>
              </p:cNvSpPr>
              <p:nvPr/>
            </p:nvSpPr>
            <p:spPr bwMode="auto">
              <a:xfrm>
                <a:off x="1377820" y="4560940"/>
                <a:ext cx="1207592" cy="317501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/>
              <a:lstStyle/>
              <a:p>
                <a:pPr defTabSz="913028">
                  <a:buClr>
                    <a:srgbClr val="00739C"/>
                  </a:buClr>
                </a:pPr>
                <a:r>
                  <a:rPr lang="en-US" sz="1100">
                    <a:solidFill>
                      <a:srgbClr val="00739C"/>
                    </a:solidFill>
                  </a:rPr>
                  <a:t>on each node</a:t>
                </a:r>
                <a:endParaRPr lang="en-US"/>
              </a:p>
            </p:txBody>
          </p:sp>
          <p:sp>
            <p:nvSpPr>
              <p:cNvPr id="13358" name="AutoShape 46"/>
              <p:cNvSpPr>
                <a:spLocks/>
              </p:cNvSpPr>
              <p:nvPr/>
            </p:nvSpPr>
            <p:spPr bwMode="auto">
              <a:xfrm>
                <a:off x="3241870" y="446206"/>
                <a:ext cx="1678169" cy="4563787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599"/>
                    </a:lnTo>
                    <a:lnTo>
                      <a:pt x="0" y="21599"/>
                    </a:lnTo>
                    <a:close/>
                  </a:path>
                </a:pathLst>
              </a:custGeom>
              <a:solidFill>
                <a:srgbClr val="B5B5B5"/>
              </a:solidFill>
              <a:ln>
                <a:noFill/>
              </a:ln>
              <a:effectLst>
                <a:outerShdw blurRad="50800" dist="38100" dir="2700000" algn="ctr" rotWithShape="0">
                  <a:srgbClr val="000000">
                    <a:alpha val="39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lIns="38100" tIns="38100" rIns="38100" bIns="38100" anchor="ctr"/>
              <a:lstStyle/>
              <a:p>
                <a:pPr algn="ctr" defTabSz="913028">
                  <a:buClr>
                    <a:srgbClr val="FFFFFF"/>
                  </a:buClr>
                </a:pPr>
                <a:endParaRPr lang="en-US" sz="15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  <p:sp>
            <p:nvSpPr>
              <p:cNvPr id="13359" name="AutoShape 47"/>
              <p:cNvSpPr>
                <a:spLocks/>
              </p:cNvSpPr>
              <p:nvPr/>
            </p:nvSpPr>
            <p:spPr bwMode="auto">
              <a:xfrm>
                <a:off x="3460509" y="715625"/>
                <a:ext cx="358925" cy="3819707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599" y="0"/>
                    </a:lnTo>
                    <a:lnTo>
                      <a:pt x="21599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CBCBCB"/>
              </a:solidFill>
              <a:ln>
                <a:noFill/>
              </a:ln>
              <a:effectLst>
                <a:outerShdw blurRad="50800" dist="38100" dir="2700000" algn="ctr" rotWithShape="0">
                  <a:srgbClr val="000000">
                    <a:alpha val="39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lIns="38100" tIns="38100" rIns="38100" bIns="38100" anchor="ctr"/>
              <a:lstStyle/>
              <a:p>
                <a:pPr algn="ctr" defTabSz="913028">
                  <a:buClr>
                    <a:srgbClr val="FFFFFF"/>
                  </a:buClr>
                </a:pPr>
                <a:endParaRPr lang="en-US" sz="15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  <p:sp>
            <p:nvSpPr>
              <p:cNvPr id="13360" name="AutoShape 48"/>
              <p:cNvSpPr>
                <a:spLocks/>
              </p:cNvSpPr>
              <p:nvPr/>
            </p:nvSpPr>
            <p:spPr bwMode="auto">
              <a:xfrm rot="16200000">
                <a:off x="2621124" y="2473149"/>
                <a:ext cx="2004815" cy="317501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599" y="0"/>
                    </a:lnTo>
                    <a:lnTo>
                      <a:pt x="21599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/>
              <a:lstStyle/>
              <a:p>
                <a:pPr defTabSz="913028">
                  <a:buClr>
                    <a:srgbClr val="FFFFFF"/>
                  </a:buClr>
                </a:pPr>
                <a:r>
                  <a:rPr lang="en-US" sz="1100">
                    <a:solidFill>
                      <a:srgbClr val="FFFFFF"/>
                    </a:solidFill>
                  </a:rPr>
                  <a:t>Rebalance orchestrator</a:t>
                </a:r>
                <a:endParaRPr lang="en-US"/>
              </a:p>
            </p:txBody>
          </p:sp>
          <p:sp>
            <p:nvSpPr>
              <p:cNvPr id="13361" name="AutoShape 49"/>
              <p:cNvSpPr>
                <a:spLocks/>
              </p:cNvSpPr>
              <p:nvPr/>
            </p:nvSpPr>
            <p:spPr bwMode="auto">
              <a:xfrm>
                <a:off x="3889161" y="715625"/>
                <a:ext cx="358925" cy="3819707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599" y="0"/>
                    </a:lnTo>
                    <a:lnTo>
                      <a:pt x="21599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CBCBCB"/>
              </a:solidFill>
              <a:ln>
                <a:noFill/>
              </a:ln>
              <a:effectLst>
                <a:outerShdw blurRad="50800" dist="38100" dir="2700000" algn="ctr" rotWithShape="0">
                  <a:srgbClr val="000000">
                    <a:alpha val="39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lIns="38100" tIns="38100" rIns="38100" bIns="38100" anchor="ctr"/>
              <a:lstStyle/>
              <a:p>
                <a:pPr algn="ctr" defTabSz="913028">
                  <a:buClr>
                    <a:srgbClr val="FFFFFF"/>
                  </a:buClr>
                </a:pPr>
                <a:endParaRPr lang="en-US" sz="15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  <p:sp>
            <p:nvSpPr>
              <p:cNvPr id="13362" name="AutoShape 50"/>
              <p:cNvSpPr>
                <a:spLocks/>
              </p:cNvSpPr>
              <p:nvPr/>
            </p:nvSpPr>
            <p:spPr bwMode="auto">
              <a:xfrm rot="16200000">
                <a:off x="3141939" y="2466101"/>
                <a:ext cx="1820566" cy="317501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/>
              <a:lstStyle/>
              <a:p>
                <a:pPr defTabSz="913028">
                  <a:buClr>
                    <a:srgbClr val="FFFFFF"/>
                  </a:buClr>
                </a:pPr>
                <a:r>
                  <a:rPr lang="en-US" sz="1100">
                    <a:solidFill>
                      <a:srgbClr val="FFFFFF"/>
                    </a:solidFill>
                  </a:rPr>
                  <a:t>Node health monitor</a:t>
                </a:r>
                <a:endParaRPr lang="en-US"/>
              </a:p>
            </p:txBody>
          </p:sp>
          <p:sp>
            <p:nvSpPr>
              <p:cNvPr id="13363" name="AutoShape 51"/>
              <p:cNvSpPr>
                <a:spLocks/>
              </p:cNvSpPr>
              <p:nvPr/>
            </p:nvSpPr>
            <p:spPr bwMode="auto">
              <a:xfrm>
                <a:off x="4332344" y="715625"/>
                <a:ext cx="358925" cy="3819707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599" y="0"/>
                    </a:lnTo>
                    <a:lnTo>
                      <a:pt x="21599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CBCBCB"/>
              </a:solidFill>
              <a:ln>
                <a:noFill/>
              </a:ln>
              <a:effectLst>
                <a:outerShdw blurRad="50800" dist="38100" dir="2700000" algn="ctr" rotWithShape="0">
                  <a:srgbClr val="000000">
                    <a:alpha val="39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lIns="38100" tIns="38100" rIns="38100" bIns="38100" anchor="ctr"/>
              <a:lstStyle/>
              <a:p>
                <a:pPr algn="ctr" defTabSz="913028">
                  <a:buClr>
                    <a:srgbClr val="FFFFFF"/>
                  </a:buClr>
                </a:pPr>
                <a:endParaRPr lang="en-US" sz="15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  <p:sp>
            <p:nvSpPr>
              <p:cNvPr id="13364" name="AutoShape 52"/>
              <p:cNvSpPr>
                <a:spLocks/>
              </p:cNvSpPr>
              <p:nvPr/>
            </p:nvSpPr>
            <p:spPr bwMode="auto">
              <a:xfrm>
                <a:off x="3281835" y="4560940"/>
                <a:ext cx="1328838" cy="317501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/>
              <a:lstStyle/>
              <a:p>
                <a:pPr defTabSz="913028">
                  <a:buClr>
                    <a:srgbClr val="9C9C9C"/>
                  </a:buClr>
                </a:pPr>
                <a:r>
                  <a:rPr lang="en-US" sz="1100">
                    <a:solidFill>
                      <a:srgbClr val="9C9C9C"/>
                    </a:solidFill>
                  </a:rPr>
                  <a:t>one per cluster</a:t>
                </a:r>
                <a:endParaRPr lang="en-US"/>
              </a:p>
            </p:txBody>
          </p:sp>
          <p:sp>
            <p:nvSpPr>
              <p:cNvPr id="13365" name="AutoShape 53"/>
              <p:cNvSpPr>
                <a:spLocks/>
              </p:cNvSpPr>
              <p:nvPr/>
            </p:nvSpPr>
            <p:spPr bwMode="auto">
              <a:xfrm rot="16200000">
                <a:off x="2870202" y="2473935"/>
                <a:ext cx="3243363" cy="317501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/>
              <a:lstStyle/>
              <a:p>
                <a:pPr defTabSz="913028">
                  <a:buClr>
                    <a:srgbClr val="FFFFFF"/>
                  </a:buClr>
                </a:pPr>
                <a:r>
                  <a:rPr lang="en-US" sz="1100">
                    <a:solidFill>
                      <a:srgbClr val="FFFFFF"/>
                    </a:solidFill>
                  </a:rPr>
                  <a:t>vBucket state and replication manager</a:t>
                </a:r>
                <a:endParaRPr lang="en-US"/>
              </a:p>
            </p:txBody>
          </p:sp>
          <p:sp>
            <p:nvSpPr>
              <p:cNvPr id="13366" name="Line 54"/>
              <p:cNvSpPr>
                <a:spLocks noChangeShapeType="1"/>
              </p:cNvSpPr>
              <p:nvPr/>
            </p:nvSpPr>
            <p:spPr bwMode="auto">
              <a:xfrm>
                <a:off x="2768059" y="830839"/>
                <a:ext cx="635215" cy="2706"/>
              </a:xfrm>
              <a:prstGeom prst="line">
                <a:avLst/>
              </a:prstGeom>
              <a:noFill/>
              <a:ln w="28575" cap="flat" cmpd="sng">
                <a:solidFill>
                  <a:srgbClr val="929292"/>
                </a:solidFill>
                <a:prstDash val="solid"/>
                <a:round/>
                <a:headEnd type="triangle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/>
              <a:lstStyle/>
              <a:p>
                <a:pPr defTabSz="455398">
                  <a:buClr>
                    <a:srgbClr val="FFFFFF"/>
                  </a:buClr>
                </a:pPr>
                <a:endParaRPr lang="en-US" sz="1100">
                  <a:solidFill>
                    <a:srgbClr val="000000"/>
                  </a:solidFill>
                  <a:latin typeface="Helvetica" charset="0"/>
                  <a:cs typeface="Helvetica" charset="0"/>
                  <a:sym typeface="Helvetica" charset="0"/>
                </a:endParaRPr>
              </a:p>
            </p:txBody>
          </p:sp>
          <p:sp>
            <p:nvSpPr>
              <p:cNvPr id="13367" name="Line 55"/>
              <p:cNvSpPr>
                <a:spLocks noChangeShapeType="1"/>
              </p:cNvSpPr>
              <p:nvPr/>
            </p:nvSpPr>
            <p:spPr bwMode="auto">
              <a:xfrm flipV="1">
                <a:off x="678033" y="4239269"/>
                <a:ext cx="11076" cy="1551147"/>
              </a:xfrm>
              <a:prstGeom prst="line">
                <a:avLst/>
              </a:prstGeom>
              <a:noFill/>
              <a:ln w="28575" cap="flat" cmpd="sng">
                <a:solidFill>
                  <a:srgbClr val="0076A0"/>
                </a:solidFill>
                <a:prstDash val="solid"/>
                <a:round/>
                <a:headEnd type="triangle" w="med" len="med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/>
              <a:lstStyle/>
              <a:p>
                <a:pPr defTabSz="455398">
                  <a:buClr>
                    <a:srgbClr val="FFFFFF"/>
                  </a:buClr>
                </a:pPr>
                <a:endParaRPr lang="en-US" sz="1100">
                  <a:solidFill>
                    <a:srgbClr val="000000"/>
                  </a:solidFill>
                  <a:latin typeface="Helvetica" charset="0"/>
                  <a:cs typeface="Helvetica" charset="0"/>
                  <a:sym typeface="Helvetica" charset="0"/>
                </a:endParaRPr>
              </a:p>
            </p:txBody>
          </p:sp>
          <p:sp>
            <p:nvSpPr>
              <p:cNvPr id="13368" name="AutoShape 56"/>
              <p:cNvSpPr>
                <a:spLocks/>
              </p:cNvSpPr>
              <p:nvPr/>
            </p:nvSpPr>
            <p:spPr bwMode="auto">
              <a:xfrm>
                <a:off x="302652" y="4405159"/>
                <a:ext cx="734115" cy="59980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00A7DF"/>
              </a:solidFill>
              <a:ln>
                <a:noFill/>
              </a:ln>
              <a:effectLst>
                <a:outerShdw blurRad="50800" dist="38100" dir="2700000" algn="ctr" rotWithShape="0">
                  <a:srgbClr val="000000">
                    <a:alpha val="39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lIns="38100" tIns="38100" rIns="38100" bIns="38100" anchor="ctr"/>
              <a:lstStyle/>
              <a:p>
                <a:pPr algn="ctr" defTabSz="913028">
                  <a:buClr>
                    <a:srgbClr val="FFFFFF"/>
                  </a:buClr>
                </a:pPr>
                <a:endParaRPr lang="en-US" sz="15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  <p:sp>
            <p:nvSpPr>
              <p:cNvPr id="13369" name="AutoShape 57"/>
              <p:cNvSpPr>
                <a:spLocks/>
              </p:cNvSpPr>
              <p:nvPr/>
            </p:nvSpPr>
            <p:spPr bwMode="auto">
              <a:xfrm>
                <a:off x="462756" y="4538939"/>
                <a:ext cx="482142" cy="355601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599" y="0"/>
                    </a:lnTo>
                    <a:lnTo>
                      <a:pt x="21599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/>
              <a:lstStyle/>
              <a:p>
                <a:pPr defTabSz="913028">
                  <a:buClr>
                    <a:srgbClr val="FFFFFF"/>
                  </a:buClr>
                </a:pPr>
                <a:r>
                  <a:rPr lang="en-US" sz="1300" b="1">
                    <a:solidFill>
                      <a:srgbClr val="FFFFFF"/>
                    </a:solidFill>
                  </a:rPr>
                  <a:t>http</a:t>
                </a:r>
                <a:endParaRPr lang="en-US"/>
              </a:p>
            </p:txBody>
          </p:sp>
          <p:sp>
            <p:nvSpPr>
              <p:cNvPr id="13370" name="AutoShape 58"/>
              <p:cNvSpPr>
                <a:spLocks/>
              </p:cNvSpPr>
              <p:nvPr/>
            </p:nvSpPr>
            <p:spPr bwMode="auto">
              <a:xfrm>
                <a:off x="331080" y="446236"/>
                <a:ext cx="734115" cy="3797301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599"/>
                    </a:lnTo>
                    <a:lnTo>
                      <a:pt x="0" y="21599"/>
                    </a:lnTo>
                    <a:close/>
                  </a:path>
                </a:pathLst>
              </a:custGeom>
              <a:solidFill>
                <a:srgbClr val="00A7DF"/>
              </a:solidFill>
              <a:ln>
                <a:noFill/>
              </a:ln>
              <a:effectLst>
                <a:outerShdw blurRad="50800" dist="38100" dir="2700000" algn="ctr" rotWithShape="0">
                  <a:srgbClr val="000000">
                    <a:alpha val="39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lIns="38100" tIns="38100" rIns="38100" bIns="38100" anchor="ctr"/>
              <a:lstStyle/>
              <a:p>
                <a:pPr algn="ctr" defTabSz="913028">
                  <a:buClr>
                    <a:srgbClr val="FFFFFF"/>
                  </a:buClr>
                </a:pPr>
                <a:endParaRPr lang="en-US" sz="15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  <p:sp>
            <p:nvSpPr>
              <p:cNvPr id="13371" name="AutoShape 59"/>
              <p:cNvSpPr>
                <a:spLocks/>
              </p:cNvSpPr>
              <p:nvPr/>
            </p:nvSpPr>
            <p:spPr bwMode="auto">
              <a:xfrm rot="16200000">
                <a:off x="-810470" y="2289084"/>
                <a:ext cx="3023420" cy="355601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599" y="0"/>
                    </a:lnTo>
                    <a:lnTo>
                      <a:pt x="21599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/>
              <a:lstStyle/>
              <a:p>
                <a:pPr defTabSz="913028">
                  <a:buClr>
                    <a:srgbClr val="FFFFFF"/>
                  </a:buClr>
                </a:pPr>
                <a:r>
                  <a:rPr lang="en-US" sz="1300" b="1">
                    <a:solidFill>
                      <a:srgbClr val="FFFFFF"/>
                    </a:solidFill>
                  </a:rPr>
                  <a:t>REST management API/Web UI</a:t>
                </a:r>
                <a:endParaRPr lang="en-US"/>
              </a:p>
            </p:txBody>
          </p:sp>
          <p:sp>
            <p:nvSpPr>
              <p:cNvPr id="13372" name="Line 60"/>
              <p:cNvSpPr>
                <a:spLocks noChangeShapeType="1"/>
              </p:cNvSpPr>
              <p:nvPr/>
            </p:nvSpPr>
            <p:spPr bwMode="auto">
              <a:xfrm flipV="1">
                <a:off x="703957" y="5949063"/>
                <a:ext cx="1" cy="590035"/>
              </a:xfrm>
              <a:prstGeom prst="line">
                <a:avLst/>
              </a:prstGeom>
              <a:noFill/>
              <a:ln w="28575" cap="flat" cmpd="sng">
                <a:solidFill>
                  <a:srgbClr val="0076A0"/>
                </a:solidFill>
                <a:prstDash val="solid"/>
                <a:round/>
                <a:headEnd type="triangle" w="med" len="med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/>
              <a:lstStyle/>
              <a:p>
                <a:pPr defTabSz="455398">
                  <a:buClr>
                    <a:srgbClr val="FFFFFF"/>
                  </a:buClr>
                </a:pPr>
                <a:endParaRPr lang="en-US" sz="1100">
                  <a:solidFill>
                    <a:srgbClr val="000000"/>
                  </a:solidFill>
                  <a:latin typeface="Helvetica" charset="0"/>
                  <a:cs typeface="Helvetica" charset="0"/>
                  <a:sym typeface="Helvetica" charset="0"/>
                </a:endParaRPr>
              </a:p>
            </p:txBody>
          </p:sp>
          <p:sp>
            <p:nvSpPr>
              <p:cNvPr id="13373" name="Line 61"/>
              <p:cNvSpPr>
                <a:spLocks noChangeShapeType="1"/>
              </p:cNvSpPr>
              <p:nvPr/>
            </p:nvSpPr>
            <p:spPr bwMode="auto">
              <a:xfrm flipV="1">
                <a:off x="4670818" y="5577166"/>
                <a:ext cx="2388" cy="980050"/>
              </a:xfrm>
              <a:prstGeom prst="line">
                <a:avLst/>
              </a:prstGeom>
              <a:noFill/>
              <a:ln w="28575" cap="flat" cmpd="sng">
                <a:solidFill>
                  <a:srgbClr val="0076A0"/>
                </a:solidFill>
                <a:prstDash val="solid"/>
                <a:round/>
                <a:headEnd type="triangle" w="med" len="med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/>
              <a:lstStyle/>
              <a:p>
                <a:pPr defTabSz="455398">
                  <a:buClr>
                    <a:srgbClr val="FFFFFF"/>
                  </a:buClr>
                </a:pPr>
                <a:endParaRPr lang="en-US" sz="1100">
                  <a:solidFill>
                    <a:srgbClr val="000000"/>
                  </a:solidFill>
                  <a:latin typeface="Helvetica" charset="0"/>
                  <a:cs typeface="Helvetica" charset="0"/>
                  <a:sym typeface="Helvetica" charset="0"/>
                </a:endParaRPr>
              </a:p>
            </p:txBody>
          </p:sp>
          <p:sp>
            <p:nvSpPr>
              <p:cNvPr id="13374" name="AutoShape 62"/>
              <p:cNvSpPr>
                <a:spLocks/>
              </p:cNvSpPr>
              <p:nvPr/>
            </p:nvSpPr>
            <p:spPr bwMode="auto">
              <a:xfrm>
                <a:off x="310980" y="5361266"/>
                <a:ext cx="4638762" cy="61130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599" y="0"/>
                    </a:lnTo>
                    <a:lnTo>
                      <a:pt x="21599" y="21599"/>
                    </a:lnTo>
                    <a:lnTo>
                      <a:pt x="0" y="21599"/>
                    </a:lnTo>
                    <a:close/>
                  </a:path>
                </a:pathLst>
              </a:custGeom>
              <a:solidFill>
                <a:srgbClr val="00A7DF"/>
              </a:solidFill>
              <a:ln>
                <a:noFill/>
              </a:ln>
              <a:effectLst>
                <a:outerShdw blurRad="50800" dist="38100" dir="2700000" algn="ctr" rotWithShape="0">
                  <a:srgbClr val="000000">
                    <a:alpha val="39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lIns="38100" tIns="38100" rIns="38100" bIns="38100" anchor="ctr"/>
              <a:lstStyle/>
              <a:p>
                <a:pPr algn="ctr" defTabSz="913028">
                  <a:buClr>
                    <a:srgbClr val="FFFFFF"/>
                  </a:buClr>
                </a:pPr>
                <a:endParaRPr lang="en-US" sz="15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  <p:sp>
            <p:nvSpPr>
              <p:cNvPr id="13375" name="AutoShape 63"/>
              <p:cNvSpPr>
                <a:spLocks/>
              </p:cNvSpPr>
              <p:nvPr/>
            </p:nvSpPr>
            <p:spPr bwMode="auto">
              <a:xfrm>
                <a:off x="2035736" y="5489028"/>
                <a:ext cx="1171067" cy="355601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/>
              <a:lstStyle/>
              <a:p>
                <a:pPr defTabSz="913028">
                  <a:buClr>
                    <a:srgbClr val="FFFFFF"/>
                  </a:buClr>
                </a:pPr>
                <a:r>
                  <a:rPr lang="en-US" sz="1300" b="1">
                    <a:solidFill>
                      <a:srgbClr val="FFFFFF"/>
                    </a:solidFill>
                  </a:rPr>
                  <a:t>Erlang/OTP</a:t>
                </a:r>
                <a:endParaRPr lang="en-US"/>
              </a:p>
            </p:txBody>
          </p:sp>
        </p:grpSp>
      </p:grpSp>
      <p:sp>
        <p:nvSpPr>
          <p:cNvPr id="13376" name="AutoShape 64"/>
          <p:cNvSpPr>
            <a:spLocks/>
          </p:cNvSpPr>
          <p:nvPr/>
        </p:nvSpPr>
        <p:spPr bwMode="auto">
          <a:xfrm>
            <a:off x="4947047" y="1660922"/>
            <a:ext cx="3652242" cy="443805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D6D6D6">
              <a:alpha val="70000"/>
            </a:srgbClr>
          </a:solidFill>
          <a:ln w="25400" cap="flat" cmpd="sng">
            <a:solidFill>
              <a:srgbClr val="000000">
                <a:alpha val="70000"/>
              </a:srgbClr>
            </a:solidFill>
            <a:prstDash val="solid"/>
            <a:miter lim="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6788" tIns="26788" rIns="26788" bIns="26788" anchor="ctr"/>
          <a:lstStyle/>
          <a:p>
            <a:pPr algn="ctr" defTabSz="580409">
              <a:lnSpc>
                <a:spcPct val="80000"/>
              </a:lnSpc>
              <a:buClr>
                <a:srgbClr val="FFFFFF"/>
              </a:buClr>
            </a:pPr>
            <a:r>
              <a:rPr lang="en-US" sz="3400" b="1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Server/Cluster Management &amp; Communication</a:t>
            </a:r>
          </a:p>
          <a:p>
            <a:pPr algn="ctr" defTabSz="580409">
              <a:lnSpc>
                <a:spcPct val="80000"/>
              </a:lnSpc>
              <a:buClr>
                <a:srgbClr val="FFFFFF"/>
              </a:buClr>
            </a:pPr>
            <a:r>
              <a:rPr lang="en-US" sz="3400" b="1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(Erlang)</a:t>
            </a:r>
            <a:endParaRPr lang="en-US"/>
          </a:p>
        </p:txBody>
      </p:sp>
      <p:sp>
        <p:nvSpPr>
          <p:cNvPr id="13377" name="AutoShape 65"/>
          <p:cNvSpPr>
            <a:spLocks/>
          </p:cNvSpPr>
          <p:nvPr/>
        </p:nvSpPr>
        <p:spPr bwMode="auto">
          <a:xfrm>
            <a:off x="517922" y="1660922"/>
            <a:ext cx="3795117" cy="443805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D6D6D6">
              <a:alpha val="70000"/>
            </a:srgbClr>
          </a:solidFill>
          <a:ln w="25400" cap="flat" cmpd="sng">
            <a:solidFill>
              <a:srgbClr val="000000">
                <a:alpha val="70000"/>
              </a:srgbClr>
            </a:solidFill>
            <a:prstDash val="solid"/>
            <a:miter lim="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6788" tIns="26788" rIns="26788" bIns="26788" anchor="ctr"/>
          <a:lstStyle/>
          <a:p>
            <a:pPr algn="ctr" defTabSz="580409">
              <a:lnSpc>
                <a:spcPct val="80000"/>
              </a:lnSpc>
              <a:buClr>
                <a:srgbClr val="FFFFFF"/>
              </a:buClr>
            </a:pPr>
            <a:r>
              <a:rPr lang="en-US" sz="3400" b="1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RAM Cache, Indexing &amp; Persistence Management</a:t>
            </a:r>
          </a:p>
          <a:p>
            <a:pPr algn="ctr" defTabSz="580409">
              <a:lnSpc>
                <a:spcPct val="80000"/>
              </a:lnSpc>
              <a:buClr>
                <a:srgbClr val="FFFFFF"/>
              </a:buClr>
            </a:pPr>
            <a:r>
              <a:rPr lang="en-US" sz="3400" b="1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(C)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950232"/>
      </p:ext>
    </p:extLst>
  </p:cSld>
  <p:clrMapOvr>
    <a:masterClrMapping/>
  </p:clrMapOvr>
  <p:transition xmlns:p14="http://schemas.microsoft.com/office/powerpoint/2010/main"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AutoShape 1"/>
          <p:cNvSpPr>
            <a:spLocks/>
          </p:cNvSpPr>
          <p:nvPr/>
        </p:nvSpPr>
        <p:spPr bwMode="auto">
          <a:xfrm>
            <a:off x="1232297" y="232172"/>
            <a:ext cx="6679406" cy="66079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6788" tIns="26788" rIns="26788" bIns="26788"/>
          <a:lstStyle/>
          <a:p>
            <a:pPr algn="ctr"/>
            <a:r>
              <a:rPr lang="en-US" sz="3900"/>
              <a:t>Couchbase Organization</a:t>
            </a:r>
            <a:endParaRPr lang="en-US"/>
          </a:p>
        </p:txBody>
      </p:sp>
      <p:sp>
        <p:nvSpPr>
          <p:cNvPr id="14338" name="AutoShape 2"/>
          <p:cNvSpPr>
            <a:spLocks/>
          </p:cNvSpPr>
          <p:nvPr/>
        </p:nvSpPr>
        <p:spPr bwMode="auto">
          <a:xfrm>
            <a:off x="535781" y="1750219"/>
            <a:ext cx="7795617" cy="4822031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6788" tIns="26788" rIns="26788" bIns="26788"/>
          <a:lstStyle/>
          <a:p>
            <a:pPr marL="187517" indent="-187517">
              <a:spcBef>
                <a:spcPts val="1055"/>
              </a:spcBef>
              <a:buSzPct val="105000"/>
              <a:buFontTx/>
              <a:buChar char="•"/>
            </a:pPr>
            <a:r>
              <a:rPr lang="en-US" sz="2100"/>
              <a:t>Couchbase operates like a Key-Value Document Store</a:t>
            </a:r>
          </a:p>
          <a:p>
            <a:pPr marL="187517" indent="-187517">
              <a:spcBef>
                <a:spcPts val="1055"/>
              </a:spcBef>
              <a:buSzPct val="105000"/>
              <a:buFontTx/>
              <a:buChar char="•"/>
            </a:pPr>
            <a:r>
              <a:rPr lang="en-US" sz="2100"/>
              <a:t>Key is a UTF-8 string up to 256 Bytes</a:t>
            </a:r>
          </a:p>
          <a:p>
            <a:pPr marL="187517" indent="-187517">
              <a:spcBef>
                <a:spcPts val="1055"/>
              </a:spcBef>
              <a:buSzPct val="105000"/>
              <a:buFontTx/>
              <a:buChar char="•"/>
            </a:pPr>
            <a:r>
              <a:rPr lang="en-US" sz="2100"/>
              <a:t>Values can be: </a:t>
            </a:r>
          </a:p>
          <a:p>
            <a:pPr marL="363872" lvl="1" indent="-185284">
              <a:spcBef>
                <a:spcPts val="1055"/>
              </a:spcBef>
              <a:buClr>
                <a:srgbClr val="676767"/>
              </a:buClr>
              <a:buSzPct val="130000"/>
              <a:buFontTx/>
              <a:buChar char="-"/>
            </a:pPr>
            <a:r>
              <a:rPr lang="en-US" sz="2100" b="1"/>
              <a:t>Simple Datatypes</a:t>
            </a:r>
            <a:r>
              <a:rPr lang="en-US" sz="2100"/>
              <a:t>: strings, numbers, datetime, boolean, and binary data can be stored -- they are stored as Base64 encoded strings</a:t>
            </a:r>
          </a:p>
          <a:p>
            <a:pPr marL="363872" lvl="1" indent="-185284">
              <a:spcBef>
                <a:spcPts val="1055"/>
              </a:spcBef>
              <a:buClr>
                <a:srgbClr val="676767"/>
              </a:buClr>
              <a:buSzPct val="130000"/>
              <a:buFontTx/>
              <a:buChar char="-"/>
            </a:pPr>
            <a:r>
              <a:rPr lang="en-US" sz="2100" b="1"/>
              <a:t>Complex Datatypes</a:t>
            </a:r>
            <a:r>
              <a:rPr lang="en-US" sz="2100"/>
              <a:t>: dictionaries/hashes, arrays/lists, can be stored in JSON format (simple lists can be string based with delimiter)</a:t>
            </a:r>
          </a:p>
          <a:p>
            <a:pPr marL="363872" lvl="1" indent="-185284">
              <a:spcBef>
                <a:spcPts val="1055"/>
              </a:spcBef>
              <a:buClr>
                <a:srgbClr val="676767"/>
              </a:buClr>
              <a:buSzPct val="130000"/>
              <a:buFontTx/>
              <a:buChar char="-"/>
            </a:pPr>
            <a:r>
              <a:rPr lang="en-US" sz="2100"/>
              <a:t>JSON is a </a:t>
            </a:r>
            <a:r>
              <a:rPr lang="en-US" sz="2100" b="1" i="1"/>
              <a:t>special class of string</a:t>
            </a:r>
            <a:r>
              <a:rPr lang="en-US" sz="2100"/>
              <a:t> with a specific format for encoding simple and complex data structures</a:t>
            </a:r>
          </a:p>
          <a:p>
            <a:pPr marL="187517" indent="-187517">
              <a:spcBef>
                <a:spcPts val="1055"/>
              </a:spcBef>
              <a:buSzPct val="105000"/>
              <a:buFontTx/>
              <a:buChar char="•"/>
            </a:pPr>
            <a:r>
              <a:rPr lang="en-US" sz="2100"/>
              <a:t>Schema is unenforced and implicit, schema changes are programmatic, done online, and can vary from Document to Document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022345"/>
      </p:ext>
    </p:extLst>
  </p:cSld>
  <p:clrMapOvr>
    <a:masterClrMapping/>
  </p:clrMapOvr>
  <p:transition xmlns:p14="http://schemas.microsoft.com/office/powerpoint/2010/main"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AutoShape 1"/>
          <p:cNvSpPr>
            <a:spLocks/>
          </p:cNvSpPr>
          <p:nvPr/>
        </p:nvSpPr>
        <p:spPr bwMode="auto">
          <a:xfrm>
            <a:off x="683121" y="267891"/>
            <a:ext cx="7786688" cy="61949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6788" tIns="26788" rIns="26788" bIns="26788"/>
          <a:lstStyle/>
          <a:p>
            <a:pPr algn="ctr"/>
            <a:r>
              <a:rPr lang="en-US" sz="3800">
                <a:solidFill>
                  <a:srgbClr val="000000"/>
                </a:solidFill>
                <a:latin typeface="Helvetica Neue" charset="0"/>
                <a:cs typeface="Helvetica Neue" charset="0"/>
                <a:sym typeface="Helvetica Neue" charset="0"/>
              </a:rPr>
              <a:t>Download Couchbase</a:t>
            </a:r>
            <a:endParaRPr lang="en-US"/>
          </a:p>
        </p:txBody>
      </p:sp>
      <p:pic>
        <p:nvPicPr>
          <p:cNvPr id="28674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1320" y="1455539"/>
            <a:ext cx="5170289" cy="45094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28675" name="AutoShape 3"/>
          <p:cNvSpPr>
            <a:spLocks/>
          </p:cNvSpPr>
          <p:nvPr/>
        </p:nvSpPr>
        <p:spPr bwMode="auto">
          <a:xfrm>
            <a:off x="2663280" y="946547"/>
            <a:ext cx="3805163" cy="392906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6788" tIns="26788" rIns="26788" bIns="26788"/>
          <a:lstStyle/>
          <a:p>
            <a:pPr algn="ctr"/>
            <a:r>
              <a:rPr lang="en-US" sz="2200" b="1"/>
              <a:t>www.couchbase.com/download</a:t>
            </a:r>
            <a:endParaRPr lang="en-US"/>
          </a:p>
        </p:txBody>
      </p:sp>
      <p:grpSp>
        <p:nvGrpSpPr>
          <p:cNvPr id="28676" name="Group 4"/>
          <p:cNvGrpSpPr>
            <a:grpSpLocks/>
          </p:cNvGrpSpPr>
          <p:nvPr/>
        </p:nvGrpSpPr>
        <p:grpSpPr bwMode="auto">
          <a:xfrm>
            <a:off x="2080617" y="5911453"/>
            <a:ext cx="4992812" cy="812602"/>
            <a:chOff x="0" y="0"/>
            <a:chExt cx="7101966" cy="1155704"/>
          </a:xfrm>
        </p:grpSpPr>
        <p:pic>
          <p:nvPicPr>
            <p:cNvPr id="28677" name="Picture 5" descr="droppedImage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55920"/>
              <a:ext cx="1043862" cy="1062503"/>
            </a:xfrm>
            <a:prstGeom prst="rect">
              <a:avLst/>
            </a:prstGeom>
            <a:noFill/>
            <a:ln>
              <a:noFill/>
            </a:ln>
            <a:effectLst>
              <a:outerShdw blurRad="127000" dist="76201" dir="2700000" algn="ctr" rotWithShape="0">
                <a:srgbClr val="000000">
                  <a:alpha val="39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 type="none" w="med" len="med"/>
                  <a:tailEnd type="none" w="med" len="med"/>
                </a14:hiddenLine>
              </a:ext>
            </a:extLst>
          </p:spPr>
        </p:pic>
        <p:pic>
          <p:nvPicPr>
            <p:cNvPr id="28678" name="Picture 6" descr="droppedImage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31794" y="111842"/>
              <a:ext cx="1062504" cy="932020"/>
            </a:xfrm>
            <a:prstGeom prst="rect">
              <a:avLst/>
            </a:prstGeom>
            <a:noFill/>
            <a:ln>
              <a:noFill/>
            </a:ln>
            <a:effectLst>
              <a:outerShdw blurRad="127000" dist="76201" dir="2700000" algn="ctr" rotWithShape="0">
                <a:srgbClr val="000000">
                  <a:alpha val="39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 type="none" w="med" len="med"/>
                  <a:tailEnd type="none" w="med" len="med"/>
                </a14:hiddenLine>
              </a:ext>
            </a:extLst>
          </p:spPr>
        </p:pic>
        <p:pic>
          <p:nvPicPr>
            <p:cNvPr id="28679" name="Picture 7" descr="droppedImage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82229" y="111842"/>
              <a:ext cx="1081145" cy="932019"/>
            </a:xfrm>
            <a:prstGeom prst="rect">
              <a:avLst/>
            </a:prstGeom>
            <a:noFill/>
            <a:ln>
              <a:noFill/>
            </a:ln>
            <a:effectLst>
              <a:outerShdw blurRad="127000" dist="76201" dir="2700000" algn="ctr" rotWithShape="0">
                <a:srgbClr val="000000">
                  <a:alpha val="39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 type="none" w="med" len="med"/>
                  <a:tailEnd type="none" w="med" len="med"/>
                </a14:hiddenLine>
              </a:ext>
            </a:extLst>
          </p:spPr>
        </p:pic>
        <p:pic>
          <p:nvPicPr>
            <p:cNvPr id="28680" name="Picture 8" descr="droppedImage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51306" y="0"/>
              <a:ext cx="950660" cy="1155704"/>
            </a:xfrm>
            <a:prstGeom prst="rect">
              <a:avLst/>
            </a:prstGeom>
            <a:noFill/>
            <a:ln>
              <a:noFill/>
            </a:ln>
            <a:effectLst>
              <a:outerShdw blurRad="127000" dist="76201" dir="2700000" algn="ctr" rotWithShape="0">
                <a:srgbClr val="000000">
                  <a:alpha val="39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 type="none" w="med" len="med"/>
                  <a:tailEnd type="none" w="med" len="med"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921719550"/>
      </p:ext>
    </p:extLst>
  </p:cSld>
  <p:clrMapOvr>
    <a:masterClrMapping/>
  </p:clrMapOvr>
  <p:transition xmlns:p14="http://schemas.microsoft.com/office/powerpoint/2010/main"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AutoShape 1"/>
          <p:cNvSpPr>
            <a:spLocks/>
          </p:cNvSpPr>
          <p:nvPr/>
        </p:nvSpPr>
        <p:spPr bwMode="auto">
          <a:xfrm>
            <a:off x="683121" y="267891"/>
            <a:ext cx="7786688" cy="61949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6788" tIns="26788" rIns="26788" bIns="26788"/>
          <a:lstStyle/>
          <a:p>
            <a:pPr algn="ctr"/>
            <a:r>
              <a:rPr lang="en-US" sz="3800">
                <a:solidFill>
                  <a:srgbClr val="000000"/>
                </a:solidFill>
                <a:latin typeface="Helvetica Neue" charset="0"/>
                <a:cs typeface="Helvetica Neue" charset="0"/>
                <a:sym typeface="Helvetica Neue" charset="0"/>
              </a:rPr>
              <a:t>Run Couchbase and Open Browser</a:t>
            </a:r>
            <a:endParaRPr lang="en-US"/>
          </a:p>
        </p:txBody>
      </p:sp>
      <p:sp>
        <p:nvSpPr>
          <p:cNvPr id="30722" name="AutoShape 2"/>
          <p:cNvSpPr>
            <a:spLocks/>
          </p:cNvSpPr>
          <p:nvPr/>
        </p:nvSpPr>
        <p:spPr bwMode="auto">
          <a:xfrm>
            <a:off x="655216" y="1035844"/>
            <a:ext cx="7821290" cy="392906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6788" tIns="26788" rIns="26788" bIns="26788"/>
          <a:lstStyle/>
          <a:p>
            <a:pPr algn="ctr"/>
            <a:r>
              <a:rPr lang="en-US" sz="2200" b="1" dirty="0"/>
              <a:t>localhost:</a:t>
            </a:r>
            <a:r>
              <a:rPr lang="en-US" sz="2200" b="1" dirty="0" smtClean="0"/>
              <a:t>8091</a:t>
            </a:r>
          </a:p>
          <a:p>
            <a:pPr algn="ctr"/>
            <a:endParaRPr lang="en-US" dirty="0"/>
          </a:p>
        </p:txBody>
      </p:sp>
      <p:pic>
        <p:nvPicPr>
          <p:cNvPr id="30723" name="Picture 3" descr="Couchbase_Console__2.2.0_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196" y="1678781"/>
            <a:ext cx="7154912" cy="49649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21574627"/>
      </p:ext>
    </p:extLst>
  </p:cSld>
  <p:clrMapOvr>
    <a:masterClrMapping/>
  </p:clrMapOvr>
  <p:transition xmlns:p14="http://schemas.microsoft.com/office/powerpoint/2010/main" spd="med"/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Office Theme">
  <a:themeElements>
    <a:clrScheme name="">
      <a:dk1>
        <a:srgbClr val="006D8D"/>
      </a:dk1>
      <a:lt1>
        <a:srgbClr val="FFFFFF"/>
      </a:lt1>
      <a:dk2>
        <a:srgbClr val="DCDEE0"/>
      </a:dk2>
      <a:lt2>
        <a:srgbClr val="53585F"/>
      </a:lt2>
      <a:accent1>
        <a:srgbClr val="0365C0"/>
      </a:accent1>
      <a:accent2>
        <a:srgbClr val="00882B"/>
      </a:accent2>
      <a:accent3>
        <a:srgbClr val="FFFFFF"/>
      </a:accent3>
      <a:accent4>
        <a:srgbClr val="005C78"/>
      </a:accent4>
      <a:accent5>
        <a:srgbClr val="AAB8DC"/>
      </a:accent5>
      <a:accent6>
        <a:srgbClr val="007B26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ＭＳ Ｐゴシック"/>
        <a:cs typeface="Calibri"/>
      </a:majorFont>
      <a:minorFont>
        <a:latin typeface="Helvetica"/>
        <a:ea typeface="ＭＳ Ｐゴシック"/>
        <a:cs typeface="Helvetic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38100" cap="flat" cmpd="sng" algn="ctr">
          <a:solidFill>
            <a:srgbClr val="000000"/>
          </a:solidFill>
          <a:prstDash val="solid"/>
          <a:miter lim="0"/>
          <a:headEnd type="none" w="med" len="med"/>
          <a:tailEnd type="none" w="med" len="med"/>
        </a:ln>
        <a:effectLst>
          <a:outerShdw blurRad="38100" dist="25400" dir="5400000" algn="ctr" rotWithShape="0">
            <a:srgbClr val="000000">
              <a:alpha val="50000"/>
            </a:srgbClr>
          </a:outerShdw>
        </a:effectLst>
      </a:spPr>
      <a:bodyPr vert="horz" wrap="square" lIns="50800" tIns="50800" rIns="50800" bIns="50800" numCol="1" anchor="ctr" anchorCtr="0" compatLnSpc="1">
        <a:prstTxWarp prst="textNoShape">
          <a:avLst/>
        </a:prstTxWarp>
      </a:bodyPr>
      <a:lstStyle>
        <a:defPPr marL="342900" marR="0" indent="0" algn="l" defTabSz="12954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505050"/>
          </a:buClr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505050"/>
            </a:solidFill>
            <a:effectLst/>
            <a:latin typeface="Calibri" charset="0"/>
            <a:ea typeface="ＭＳ Ｐゴシック" charset="0"/>
            <a:cs typeface="Calibri" charset="0"/>
            <a:sym typeface="Calibri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38100" cap="flat" cmpd="sng" algn="ctr">
          <a:solidFill>
            <a:srgbClr val="000000"/>
          </a:solidFill>
          <a:prstDash val="solid"/>
          <a:miter lim="0"/>
          <a:headEnd type="none" w="med" len="med"/>
          <a:tailEnd type="none" w="med" len="med"/>
        </a:ln>
        <a:effectLst>
          <a:outerShdw blurRad="38100" dist="25400" dir="5400000" algn="ctr" rotWithShape="0">
            <a:srgbClr val="000000">
              <a:alpha val="50000"/>
            </a:srgbClr>
          </a:outerShdw>
        </a:effectLst>
      </a:spPr>
      <a:bodyPr vert="horz" wrap="square" lIns="50800" tIns="50800" rIns="50800" bIns="50800" numCol="1" anchor="ctr" anchorCtr="0" compatLnSpc="1">
        <a:prstTxWarp prst="textNoShape">
          <a:avLst/>
        </a:prstTxWarp>
      </a:bodyPr>
      <a:lstStyle>
        <a:defPPr marL="342900" marR="0" indent="0" algn="l" defTabSz="12954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505050"/>
          </a:buClr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505050"/>
            </a:solidFill>
            <a:effectLst/>
            <a:latin typeface="Calibri" charset="0"/>
            <a:ea typeface="ＭＳ Ｐゴシック" charset="0"/>
            <a:cs typeface="Calibri" charset="0"/>
            <a:sym typeface="Calibri" charset="0"/>
          </a:defRPr>
        </a:defPPr>
      </a:lst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775</Words>
  <Application>Microsoft Macintosh PowerPoint</Application>
  <PresentationFormat>On-screen Show (4:3)</PresentationFormat>
  <Paragraphs>167</Paragraphs>
  <Slides>32</Slides>
  <Notes>4</Notes>
  <HiddenSlides>0</HiddenSlides>
  <MMClips>2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32</vt:i4>
      </vt:variant>
    </vt:vector>
  </HeadingPairs>
  <TitlesOfParts>
    <vt:vector size="34" baseType="lpstr">
      <vt:lpstr>Office Theme</vt:lpstr>
      <vt:lpstr>1_Office Theme</vt:lpstr>
      <vt:lpstr>PowerPoint Presentation</vt:lpstr>
      <vt:lpstr>Philipp Fehre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Couchbase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Philipp Fehre</dc:creator>
  <cp:lastModifiedBy>Philipp Fehre</cp:lastModifiedBy>
  <cp:revision>6</cp:revision>
  <dcterms:created xsi:type="dcterms:W3CDTF">2014-09-24T14:23:02Z</dcterms:created>
  <dcterms:modified xsi:type="dcterms:W3CDTF">2014-09-24T14:37:05Z</dcterms:modified>
</cp:coreProperties>
</file>